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72"/>
  </p:notesMasterIdLst>
  <p:handoutMasterIdLst>
    <p:handoutMasterId r:id="rId73"/>
  </p:handoutMasterIdLst>
  <p:sldIdLst>
    <p:sldId id="270" r:id="rId2"/>
    <p:sldId id="272" r:id="rId3"/>
    <p:sldId id="273" r:id="rId4"/>
    <p:sldId id="274" r:id="rId5"/>
    <p:sldId id="275" r:id="rId6"/>
    <p:sldId id="308" r:id="rId7"/>
    <p:sldId id="311" r:id="rId8"/>
    <p:sldId id="312" r:id="rId9"/>
    <p:sldId id="313" r:id="rId10"/>
    <p:sldId id="314" r:id="rId11"/>
    <p:sldId id="315" r:id="rId12"/>
    <p:sldId id="316" r:id="rId13"/>
    <p:sldId id="320" r:id="rId14"/>
    <p:sldId id="317" r:id="rId15"/>
    <p:sldId id="322" r:id="rId16"/>
    <p:sldId id="321" r:id="rId17"/>
    <p:sldId id="326" r:id="rId18"/>
    <p:sldId id="330" r:id="rId19"/>
    <p:sldId id="331" r:id="rId20"/>
    <p:sldId id="329" r:id="rId21"/>
    <p:sldId id="276" r:id="rId22"/>
    <p:sldId id="345" r:id="rId23"/>
    <p:sldId id="280" r:id="rId24"/>
    <p:sldId id="346" r:id="rId25"/>
    <p:sldId id="287" r:id="rId26"/>
    <p:sldId id="288" r:id="rId27"/>
    <p:sldId id="284" r:id="rId28"/>
    <p:sldId id="266" r:id="rId29"/>
    <p:sldId id="285" r:id="rId30"/>
    <p:sldId id="290" r:id="rId31"/>
    <p:sldId id="282" r:id="rId32"/>
    <p:sldId id="281" r:id="rId33"/>
    <p:sldId id="291" r:id="rId34"/>
    <p:sldId id="292" r:id="rId35"/>
    <p:sldId id="283" r:id="rId36"/>
    <p:sldId id="286" r:id="rId37"/>
    <p:sldId id="293" r:id="rId38"/>
    <p:sldId id="294" r:id="rId39"/>
    <p:sldId id="318" r:id="rId40"/>
    <p:sldId id="324" r:id="rId41"/>
    <p:sldId id="325" r:id="rId42"/>
    <p:sldId id="323" r:id="rId43"/>
    <p:sldId id="327" r:id="rId44"/>
    <p:sldId id="328" r:id="rId45"/>
    <p:sldId id="277" r:id="rId46"/>
    <p:sldId id="278" r:id="rId47"/>
    <p:sldId id="279" r:id="rId48"/>
    <p:sldId id="295" r:id="rId49"/>
    <p:sldId id="264" r:id="rId50"/>
    <p:sldId id="265" r:id="rId51"/>
    <p:sldId id="337" r:id="rId52"/>
    <p:sldId id="298" r:id="rId53"/>
    <p:sldId id="263" r:id="rId54"/>
    <p:sldId id="339" r:id="rId55"/>
    <p:sldId id="347" r:id="rId56"/>
    <p:sldId id="267" r:id="rId57"/>
    <p:sldId id="296" r:id="rId58"/>
    <p:sldId id="301" r:id="rId59"/>
    <p:sldId id="289" r:id="rId60"/>
    <p:sldId id="332" r:id="rId61"/>
    <p:sldId id="333" r:id="rId62"/>
    <p:sldId id="334" r:id="rId63"/>
    <p:sldId id="335" r:id="rId64"/>
    <p:sldId id="336" r:id="rId65"/>
    <p:sldId id="338" r:id="rId66"/>
    <p:sldId id="340" r:id="rId67"/>
    <p:sldId id="341" r:id="rId68"/>
    <p:sldId id="344" r:id="rId69"/>
    <p:sldId id="299" r:id="rId70"/>
    <p:sldId id="300" r:id="rId71"/>
  </p:sldIdLst>
  <p:sldSz cx="9144000" cy="6858000" type="screen4x3"/>
  <p:notesSz cx="10020300" cy="6888163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77089" autoAdjust="0"/>
  </p:normalViewPr>
  <p:slideViewPr>
    <p:cSldViewPr>
      <p:cViewPr>
        <p:scale>
          <a:sx n="95" d="100"/>
          <a:sy n="95" d="100"/>
        </p:scale>
        <p:origin x="-1254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3" y="3"/>
            <a:ext cx="4344614" cy="345089"/>
          </a:xfrm>
          <a:prstGeom prst="rect">
            <a:avLst/>
          </a:prstGeom>
        </p:spPr>
        <p:txBody>
          <a:bodyPr vert="horz" lIns="198072" tIns="99035" rIns="198072" bIns="99035" rtlCol="0"/>
          <a:lstStyle>
            <a:lvl1pPr algn="l">
              <a:defRPr sz="26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quarter" idx="1"/>
          </p:nvPr>
        </p:nvSpPr>
        <p:spPr>
          <a:xfrm>
            <a:off x="5675687" y="3"/>
            <a:ext cx="4344614" cy="345089"/>
          </a:xfrm>
          <a:prstGeom prst="rect">
            <a:avLst/>
          </a:prstGeom>
        </p:spPr>
        <p:txBody>
          <a:bodyPr vert="horz" lIns="198072" tIns="99035" rIns="198072" bIns="99035" rtlCol="0"/>
          <a:lstStyle>
            <a:lvl1pPr algn="r">
              <a:defRPr sz="2600"/>
            </a:lvl1pPr>
          </a:lstStyle>
          <a:p>
            <a:fld id="{3D3E8E47-FAB7-4C06-A85F-99BCCF8924B8}" type="datetimeFigureOut">
              <a:rPr lang="ru-RU" smtClean="0"/>
              <a:t>01.03.2022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2"/>
          </p:nvPr>
        </p:nvSpPr>
        <p:spPr>
          <a:xfrm>
            <a:off x="3" y="6543075"/>
            <a:ext cx="4344614" cy="342820"/>
          </a:xfrm>
          <a:prstGeom prst="rect">
            <a:avLst/>
          </a:prstGeom>
        </p:spPr>
        <p:txBody>
          <a:bodyPr vert="horz" lIns="198072" tIns="99035" rIns="198072" bIns="99035" rtlCol="0" anchor="b"/>
          <a:lstStyle>
            <a:lvl1pPr algn="l">
              <a:defRPr sz="2600"/>
            </a:lvl1pPr>
          </a:lstStyle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3"/>
          </p:nvPr>
        </p:nvSpPr>
        <p:spPr>
          <a:xfrm>
            <a:off x="5675687" y="6543075"/>
            <a:ext cx="4344614" cy="342820"/>
          </a:xfrm>
          <a:prstGeom prst="rect">
            <a:avLst/>
          </a:prstGeom>
        </p:spPr>
        <p:txBody>
          <a:bodyPr vert="horz" lIns="198072" tIns="99035" rIns="198072" bIns="99035" rtlCol="0" anchor="b"/>
          <a:lstStyle>
            <a:lvl1pPr algn="r">
              <a:defRPr sz="2600"/>
            </a:lvl1pPr>
          </a:lstStyle>
          <a:p>
            <a:fld id="{82624B62-CBF1-4229-85C4-FCDA5D1C2BB7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3029205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41813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5675313" y="0"/>
            <a:ext cx="4343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1EDFBF-64C4-44D5-9F7D-21F33B8E33F1}" type="datetimeFigureOut">
              <a:rPr lang="ru-RU" smtClean="0"/>
              <a:t>01.03.2022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3287713" y="515938"/>
            <a:ext cx="3444875" cy="2584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1001713" y="3271838"/>
            <a:ext cx="8016875" cy="31003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6542088"/>
            <a:ext cx="4341813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5675313" y="6542088"/>
            <a:ext cx="4343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A11EAD-2077-4BCC-B13B-62BE28F79AC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41606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11EAD-2077-4BCC-B13B-62BE28F79ACF}" type="slidenum">
              <a:rPr lang="ru-RU" smtClean="0"/>
              <a:t>39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42094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11EAD-2077-4BCC-B13B-62BE28F79ACF}" type="slidenum">
              <a:rPr lang="ru-RU" smtClean="0"/>
              <a:t>62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306056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11EAD-2077-4BCC-B13B-62BE28F79ACF}" type="slidenum">
              <a:rPr lang="ru-RU" smtClean="0"/>
              <a:t>63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306056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11EAD-2077-4BCC-B13B-62BE28F79ACF}" type="slidenum">
              <a:rPr lang="ru-RU" smtClean="0"/>
              <a:t>64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306056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11EAD-2077-4BCC-B13B-62BE28F79ACF}" type="slidenum">
              <a:rPr lang="ru-RU" smtClean="0"/>
              <a:t>65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306056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11EAD-2077-4BCC-B13B-62BE28F79ACF}" type="slidenum">
              <a:rPr lang="ru-RU" smtClean="0"/>
              <a:t>66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306056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11EAD-2077-4BCC-B13B-62BE28F79ACF}" type="slidenum">
              <a:rPr lang="ru-RU" smtClean="0"/>
              <a:t>67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306056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11EAD-2077-4BCC-B13B-62BE28F79ACF}" type="slidenum">
              <a:rPr lang="ru-RU" smtClean="0"/>
              <a:t>68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30605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01.03.2022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01.03.2022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01.03.2022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01.03.2022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01.03.2022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01.03.2022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01.03.2022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01.03.2022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01.03.2022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01.03.2022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01.03.2022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4C71EC6-210F-42DE-9C53-41977AD35B3D}" type="datetimeFigureOut">
              <a:rPr lang="ru-RU" smtClean="0"/>
              <a:t>01.03.2022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.stvospitatel.ru/article.aspx?aid=422483&amp;utm_source=resobr.ru&amp;utm_medium=refer&amp;utm_campaign=resobr_contentblock_articles_stvospitatel_03122016" TargetMode="External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6.png"/><Relationship Id="rId7" Type="http://schemas.openxmlformats.org/officeDocument/2006/relationships/image" Target="../media/image30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7" Type="http://schemas.openxmlformats.org/officeDocument/2006/relationships/image" Target="../media/image48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7" Type="http://schemas.openxmlformats.org/officeDocument/2006/relationships/image" Target="../media/image53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jpeg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7" Type="http://schemas.openxmlformats.org/officeDocument/2006/relationships/image" Target="../media/image58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jpeg"/><Relationship Id="rId5" Type="http://schemas.openxmlformats.org/officeDocument/2006/relationships/image" Target="../media/image56.jpeg"/><Relationship Id="rId4" Type="http://schemas.openxmlformats.org/officeDocument/2006/relationships/image" Target="../media/image5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jpeg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jpeg"/><Relationship Id="rId5" Type="http://schemas.openxmlformats.org/officeDocument/2006/relationships/image" Target="../media/image67.jpeg"/><Relationship Id="rId4" Type="http://schemas.openxmlformats.org/officeDocument/2006/relationships/image" Target="../media/image6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.jpeg"/><Relationship Id="rId5" Type="http://schemas.openxmlformats.org/officeDocument/2006/relationships/image" Target="../media/image72.jpeg"/><Relationship Id="rId4" Type="http://schemas.openxmlformats.org/officeDocument/2006/relationships/image" Target="../media/image71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jpeg"/><Relationship Id="rId5" Type="http://schemas.openxmlformats.org/officeDocument/2006/relationships/image" Target="../media/image77.jpeg"/><Relationship Id="rId4" Type="http://schemas.openxmlformats.org/officeDocument/2006/relationships/image" Target="../media/image76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jpeg"/><Relationship Id="rId3" Type="http://schemas.openxmlformats.org/officeDocument/2006/relationships/image" Target="../media/image80.jpeg"/><Relationship Id="rId7" Type="http://schemas.openxmlformats.org/officeDocument/2006/relationships/image" Target="../media/image84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3.jpeg"/><Relationship Id="rId5" Type="http://schemas.openxmlformats.org/officeDocument/2006/relationships/image" Target="../media/image82.jpeg"/><Relationship Id="rId4" Type="http://schemas.openxmlformats.org/officeDocument/2006/relationships/image" Target="../media/image81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emf"/><Relationship Id="rId13" Type="http://schemas.openxmlformats.org/officeDocument/2006/relationships/image" Target="../media/image97.emf"/><Relationship Id="rId3" Type="http://schemas.openxmlformats.org/officeDocument/2006/relationships/image" Target="../media/image87.png"/><Relationship Id="rId7" Type="http://schemas.openxmlformats.org/officeDocument/2006/relationships/image" Target="../media/image91.emf"/><Relationship Id="rId12" Type="http://schemas.openxmlformats.org/officeDocument/2006/relationships/image" Target="../media/image96.png"/><Relationship Id="rId2" Type="http://schemas.openxmlformats.org/officeDocument/2006/relationships/image" Target="../media/image86.jpeg"/><Relationship Id="rId16" Type="http://schemas.openxmlformats.org/officeDocument/2006/relationships/image" Target="../media/image10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0.emf"/><Relationship Id="rId11" Type="http://schemas.openxmlformats.org/officeDocument/2006/relationships/image" Target="../media/image95.jpg"/><Relationship Id="rId5" Type="http://schemas.openxmlformats.org/officeDocument/2006/relationships/image" Target="../media/image89.jpeg"/><Relationship Id="rId15" Type="http://schemas.openxmlformats.org/officeDocument/2006/relationships/image" Target="../media/image99.png"/><Relationship Id="rId10" Type="http://schemas.openxmlformats.org/officeDocument/2006/relationships/image" Target="../media/image94.jpeg"/><Relationship Id="rId4" Type="http://schemas.openxmlformats.org/officeDocument/2006/relationships/image" Target="../media/image88.jpeg"/><Relationship Id="rId9" Type="http://schemas.openxmlformats.org/officeDocument/2006/relationships/image" Target="../media/image93.jpeg"/><Relationship Id="rId14" Type="http://schemas.openxmlformats.org/officeDocument/2006/relationships/image" Target="../media/image98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5.png"/><Relationship Id="rId5" Type="http://schemas.openxmlformats.org/officeDocument/2006/relationships/image" Target="../media/image104.png"/><Relationship Id="rId4" Type="http://schemas.openxmlformats.org/officeDocument/2006/relationships/image" Target="../media/image103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emf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0.jpeg"/><Relationship Id="rId5" Type="http://schemas.openxmlformats.org/officeDocument/2006/relationships/image" Target="../media/image109.jpeg"/><Relationship Id="rId4" Type="http://schemas.openxmlformats.org/officeDocument/2006/relationships/image" Target="../media/image108.jpe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jpeg"/><Relationship Id="rId3" Type="http://schemas.openxmlformats.org/officeDocument/2006/relationships/image" Target="../media/image112.jpeg"/><Relationship Id="rId7" Type="http://schemas.openxmlformats.org/officeDocument/2006/relationships/image" Target="../media/image116.jpe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5.jpeg"/><Relationship Id="rId5" Type="http://schemas.openxmlformats.org/officeDocument/2006/relationships/image" Target="../media/image114.jpeg"/><Relationship Id="rId4" Type="http://schemas.openxmlformats.org/officeDocument/2006/relationships/image" Target="../media/image113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eg"/><Relationship Id="rId7" Type="http://schemas.openxmlformats.org/officeDocument/2006/relationships/image" Target="../media/image12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1.jpeg"/><Relationship Id="rId5" Type="http://schemas.openxmlformats.org/officeDocument/2006/relationships/image" Target="../media/image120.jpeg"/><Relationship Id="rId4" Type="http://schemas.openxmlformats.org/officeDocument/2006/relationships/image" Target="../media/image119.jpe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8.png"/><Relationship Id="rId3" Type="http://schemas.openxmlformats.org/officeDocument/2006/relationships/image" Target="../media/image123.jpeg"/><Relationship Id="rId7" Type="http://schemas.openxmlformats.org/officeDocument/2006/relationships/image" Target="../media/image127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6.jpeg"/><Relationship Id="rId5" Type="http://schemas.openxmlformats.org/officeDocument/2006/relationships/image" Target="../media/image125.png"/><Relationship Id="rId4" Type="http://schemas.openxmlformats.org/officeDocument/2006/relationships/image" Target="../media/image124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4.jpeg"/><Relationship Id="rId3" Type="http://schemas.openxmlformats.org/officeDocument/2006/relationships/image" Target="../media/image129.jpeg"/><Relationship Id="rId7" Type="http://schemas.openxmlformats.org/officeDocument/2006/relationships/image" Target="../media/image133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2.jpeg"/><Relationship Id="rId5" Type="http://schemas.openxmlformats.org/officeDocument/2006/relationships/image" Target="../media/image131.jpeg"/><Relationship Id="rId4" Type="http://schemas.openxmlformats.org/officeDocument/2006/relationships/image" Target="../media/image130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9.jpeg"/><Relationship Id="rId5" Type="http://schemas.openxmlformats.org/officeDocument/2006/relationships/image" Target="../media/image138.jpeg"/><Relationship Id="rId4" Type="http://schemas.openxmlformats.org/officeDocument/2006/relationships/image" Target="../media/image137.jpe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5.png"/><Relationship Id="rId3" Type="http://schemas.openxmlformats.org/officeDocument/2006/relationships/image" Target="../media/image140.jpeg"/><Relationship Id="rId7" Type="http://schemas.openxmlformats.org/officeDocument/2006/relationships/image" Target="../media/image144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3.jpeg"/><Relationship Id="rId5" Type="http://schemas.openxmlformats.org/officeDocument/2006/relationships/image" Target="../media/image142.jpeg"/><Relationship Id="rId4" Type="http://schemas.openxmlformats.org/officeDocument/2006/relationships/image" Target="../media/image141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jpeg"/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0.jpeg"/><Relationship Id="rId5" Type="http://schemas.openxmlformats.org/officeDocument/2006/relationships/image" Target="../media/image149.jpeg"/><Relationship Id="rId4" Type="http://schemas.openxmlformats.org/officeDocument/2006/relationships/image" Target="../media/image148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4.jpeg"/><Relationship Id="rId5" Type="http://schemas.openxmlformats.org/officeDocument/2006/relationships/image" Target="../media/image153.jpeg"/><Relationship Id="rId4" Type="http://schemas.openxmlformats.org/officeDocument/2006/relationships/image" Target="../media/image152.jpe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1.jpeg"/><Relationship Id="rId3" Type="http://schemas.openxmlformats.org/officeDocument/2006/relationships/image" Target="../media/image156.jpeg"/><Relationship Id="rId7" Type="http://schemas.openxmlformats.org/officeDocument/2006/relationships/image" Target="../media/image160.jpeg"/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9.jpeg"/><Relationship Id="rId11" Type="http://schemas.openxmlformats.org/officeDocument/2006/relationships/image" Target="../media/image164.jpeg"/><Relationship Id="rId5" Type="http://schemas.openxmlformats.org/officeDocument/2006/relationships/image" Target="../media/image158.jpeg"/><Relationship Id="rId10" Type="http://schemas.openxmlformats.org/officeDocument/2006/relationships/image" Target="../media/image163.jpeg"/><Relationship Id="rId4" Type="http://schemas.openxmlformats.org/officeDocument/2006/relationships/image" Target="../media/image157.jpeg"/><Relationship Id="rId9" Type="http://schemas.openxmlformats.org/officeDocument/2006/relationships/image" Target="../media/image162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jpeg"/><Relationship Id="rId7" Type="http://schemas.openxmlformats.org/officeDocument/2006/relationships/image" Target="../media/image170.jpeg"/><Relationship Id="rId2" Type="http://schemas.openxmlformats.org/officeDocument/2006/relationships/image" Target="../media/image16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9.jpeg"/><Relationship Id="rId5" Type="http://schemas.openxmlformats.org/officeDocument/2006/relationships/image" Target="../media/image168.jpeg"/><Relationship Id="rId4" Type="http://schemas.openxmlformats.org/officeDocument/2006/relationships/image" Target="../media/image167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jpeg"/><Relationship Id="rId2" Type="http://schemas.openxmlformats.org/officeDocument/2006/relationships/image" Target="../media/image17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5.jpg"/><Relationship Id="rId5" Type="http://schemas.openxmlformats.org/officeDocument/2006/relationships/image" Target="../media/image174.jpeg"/><Relationship Id="rId4" Type="http://schemas.openxmlformats.org/officeDocument/2006/relationships/image" Target="../media/image173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jpg"/><Relationship Id="rId7" Type="http://schemas.openxmlformats.org/officeDocument/2006/relationships/image" Target="../media/image181.jpeg"/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0.jpeg"/><Relationship Id="rId5" Type="http://schemas.openxmlformats.org/officeDocument/2006/relationships/image" Target="../media/image179.jpeg"/><Relationship Id="rId4" Type="http://schemas.openxmlformats.org/officeDocument/2006/relationships/image" Target="../media/image178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jpeg"/><Relationship Id="rId2" Type="http://schemas.openxmlformats.org/officeDocument/2006/relationships/image" Target="../media/image18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5.jpeg"/><Relationship Id="rId4" Type="http://schemas.openxmlformats.org/officeDocument/2006/relationships/image" Target="../media/image184.jpe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2.jpeg"/><Relationship Id="rId3" Type="http://schemas.openxmlformats.org/officeDocument/2006/relationships/image" Target="../media/image187.jpeg"/><Relationship Id="rId7" Type="http://schemas.openxmlformats.org/officeDocument/2006/relationships/image" Target="../media/image191.jpeg"/><Relationship Id="rId2" Type="http://schemas.openxmlformats.org/officeDocument/2006/relationships/image" Target="../media/image18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0.jpeg"/><Relationship Id="rId5" Type="http://schemas.openxmlformats.org/officeDocument/2006/relationships/image" Target="../media/image189.jpeg"/><Relationship Id="rId10" Type="http://schemas.openxmlformats.org/officeDocument/2006/relationships/image" Target="../media/image194.jpeg"/><Relationship Id="rId4" Type="http://schemas.openxmlformats.org/officeDocument/2006/relationships/image" Target="../media/image188.jpeg"/><Relationship Id="rId9" Type="http://schemas.openxmlformats.org/officeDocument/2006/relationships/image" Target="../media/image193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6.jpeg"/><Relationship Id="rId2" Type="http://schemas.openxmlformats.org/officeDocument/2006/relationships/image" Target="../media/image19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9.jpeg"/><Relationship Id="rId5" Type="http://schemas.openxmlformats.org/officeDocument/2006/relationships/image" Target="../media/image198.jpeg"/><Relationship Id="rId4" Type="http://schemas.openxmlformats.org/officeDocument/2006/relationships/image" Target="../media/image197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3.jpeg"/><Relationship Id="rId5" Type="http://schemas.openxmlformats.org/officeDocument/2006/relationships/image" Target="../media/image202.jpeg"/><Relationship Id="rId4" Type="http://schemas.openxmlformats.org/officeDocument/2006/relationships/image" Target="../media/image201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jpeg"/><Relationship Id="rId2" Type="http://schemas.openxmlformats.org/officeDocument/2006/relationships/image" Target="../media/image20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8.jpeg"/><Relationship Id="rId5" Type="http://schemas.openxmlformats.org/officeDocument/2006/relationships/image" Target="../media/image207.jpeg"/><Relationship Id="rId4" Type="http://schemas.openxmlformats.org/officeDocument/2006/relationships/image" Target="../media/image206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0.jpeg"/><Relationship Id="rId2" Type="http://schemas.openxmlformats.org/officeDocument/2006/relationships/image" Target="../media/image20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3.jpeg"/><Relationship Id="rId5" Type="http://schemas.openxmlformats.org/officeDocument/2006/relationships/image" Target="../media/image212.jpeg"/><Relationship Id="rId4" Type="http://schemas.openxmlformats.org/officeDocument/2006/relationships/image" Target="../media/image211.jpe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0.jpeg"/><Relationship Id="rId3" Type="http://schemas.openxmlformats.org/officeDocument/2006/relationships/image" Target="../media/image215.jpeg"/><Relationship Id="rId7" Type="http://schemas.openxmlformats.org/officeDocument/2006/relationships/image" Target="../media/image219.jpeg"/><Relationship Id="rId2" Type="http://schemas.openxmlformats.org/officeDocument/2006/relationships/image" Target="../media/image2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8.jpeg"/><Relationship Id="rId5" Type="http://schemas.openxmlformats.org/officeDocument/2006/relationships/image" Target="../media/image217.jpeg"/><Relationship Id="rId4" Type="http://schemas.openxmlformats.org/officeDocument/2006/relationships/image" Target="../media/image216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2.jpeg"/><Relationship Id="rId2" Type="http://schemas.openxmlformats.org/officeDocument/2006/relationships/image" Target="../media/image2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5.jpeg"/><Relationship Id="rId5" Type="http://schemas.openxmlformats.org/officeDocument/2006/relationships/image" Target="../media/image224.jpeg"/><Relationship Id="rId4" Type="http://schemas.openxmlformats.org/officeDocument/2006/relationships/image" Target="../media/image223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jpeg"/><Relationship Id="rId7" Type="http://schemas.openxmlformats.org/officeDocument/2006/relationships/image" Target="../media/image231.jpeg"/><Relationship Id="rId2" Type="http://schemas.openxmlformats.org/officeDocument/2006/relationships/image" Target="../media/image2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0.png"/><Relationship Id="rId5" Type="http://schemas.openxmlformats.org/officeDocument/2006/relationships/image" Target="../media/image229.jpeg"/><Relationship Id="rId4" Type="http://schemas.openxmlformats.org/officeDocument/2006/relationships/image" Target="../media/image228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3.jpeg"/><Relationship Id="rId2" Type="http://schemas.openxmlformats.org/officeDocument/2006/relationships/image" Target="../media/image2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6.jpeg"/><Relationship Id="rId5" Type="http://schemas.openxmlformats.org/officeDocument/2006/relationships/image" Target="../media/image235.jpeg"/><Relationship Id="rId4" Type="http://schemas.openxmlformats.org/officeDocument/2006/relationships/image" Target="../media/image234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jpeg"/><Relationship Id="rId2" Type="http://schemas.openxmlformats.org/officeDocument/2006/relationships/image" Target="../media/image23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0.png"/><Relationship Id="rId4" Type="http://schemas.openxmlformats.org/officeDocument/2006/relationships/image" Target="../media/image239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2.jpeg"/><Relationship Id="rId7" Type="http://schemas.openxmlformats.org/officeDocument/2006/relationships/image" Target="../media/image246.jpeg"/><Relationship Id="rId2" Type="http://schemas.openxmlformats.org/officeDocument/2006/relationships/image" Target="../media/image24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5.jpeg"/><Relationship Id="rId5" Type="http://schemas.openxmlformats.org/officeDocument/2006/relationships/image" Target="../media/image244.jpeg"/><Relationship Id="rId4" Type="http://schemas.openxmlformats.org/officeDocument/2006/relationships/image" Target="../media/image243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8.jpeg"/><Relationship Id="rId2" Type="http://schemas.openxmlformats.org/officeDocument/2006/relationships/image" Target="../media/image24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1.jpeg"/><Relationship Id="rId5" Type="http://schemas.openxmlformats.org/officeDocument/2006/relationships/image" Target="../media/image250.jpeg"/><Relationship Id="rId4" Type="http://schemas.openxmlformats.org/officeDocument/2006/relationships/image" Target="../media/image249.emf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3.jpeg"/><Relationship Id="rId7" Type="http://schemas.openxmlformats.org/officeDocument/2006/relationships/image" Target="../media/image257.jpeg"/><Relationship Id="rId2" Type="http://schemas.openxmlformats.org/officeDocument/2006/relationships/image" Target="../media/image25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6.jpeg"/><Relationship Id="rId5" Type="http://schemas.openxmlformats.org/officeDocument/2006/relationships/image" Target="../media/image255.jpeg"/><Relationship Id="rId4" Type="http://schemas.openxmlformats.org/officeDocument/2006/relationships/image" Target="../media/image254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9.jpeg"/><Relationship Id="rId2" Type="http://schemas.openxmlformats.org/officeDocument/2006/relationships/image" Target="../media/image25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2.jpeg"/><Relationship Id="rId5" Type="http://schemas.openxmlformats.org/officeDocument/2006/relationships/image" Target="../media/image261.jpeg"/><Relationship Id="rId4" Type="http://schemas.openxmlformats.org/officeDocument/2006/relationships/image" Target="../media/image260.jpe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9.jpeg"/><Relationship Id="rId3" Type="http://schemas.openxmlformats.org/officeDocument/2006/relationships/image" Target="../media/image264.jpeg"/><Relationship Id="rId7" Type="http://schemas.openxmlformats.org/officeDocument/2006/relationships/image" Target="../media/image268.jpeg"/><Relationship Id="rId2" Type="http://schemas.openxmlformats.org/officeDocument/2006/relationships/image" Target="../media/image26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7.jpeg"/><Relationship Id="rId5" Type="http://schemas.openxmlformats.org/officeDocument/2006/relationships/image" Target="../media/image266.jpeg"/><Relationship Id="rId4" Type="http://schemas.openxmlformats.org/officeDocument/2006/relationships/image" Target="../media/image265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1.jpeg"/><Relationship Id="rId7" Type="http://schemas.openxmlformats.org/officeDocument/2006/relationships/image" Target="../media/image275.jpeg"/><Relationship Id="rId2" Type="http://schemas.openxmlformats.org/officeDocument/2006/relationships/image" Target="../media/image27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4.jpeg"/><Relationship Id="rId5" Type="http://schemas.openxmlformats.org/officeDocument/2006/relationships/image" Target="../media/image273.jpeg"/><Relationship Id="rId4" Type="http://schemas.openxmlformats.org/officeDocument/2006/relationships/image" Target="../media/image272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7.jpg"/><Relationship Id="rId2" Type="http://schemas.openxmlformats.org/officeDocument/2006/relationships/image" Target="../media/image276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9.jpg"/><Relationship Id="rId4" Type="http://schemas.openxmlformats.org/officeDocument/2006/relationships/image" Target="../media/image278.jp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5.jpg"/><Relationship Id="rId3" Type="http://schemas.openxmlformats.org/officeDocument/2006/relationships/image" Target="../media/image280.jpg"/><Relationship Id="rId7" Type="http://schemas.openxmlformats.org/officeDocument/2006/relationships/image" Target="../media/image28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3.jpg"/><Relationship Id="rId5" Type="http://schemas.openxmlformats.org/officeDocument/2006/relationships/image" Target="../media/image282.jpg"/><Relationship Id="rId10" Type="http://schemas.openxmlformats.org/officeDocument/2006/relationships/image" Target="../media/image287.jpg"/><Relationship Id="rId4" Type="http://schemas.openxmlformats.org/officeDocument/2006/relationships/image" Target="../media/image281.jpg"/><Relationship Id="rId9" Type="http://schemas.openxmlformats.org/officeDocument/2006/relationships/image" Target="../media/image286.jpg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3.jpg"/><Relationship Id="rId3" Type="http://schemas.openxmlformats.org/officeDocument/2006/relationships/image" Target="../media/image288.jpg"/><Relationship Id="rId7" Type="http://schemas.openxmlformats.org/officeDocument/2006/relationships/image" Target="../media/image29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1.jpg"/><Relationship Id="rId5" Type="http://schemas.openxmlformats.org/officeDocument/2006/relationships/image" Target="../media/image290.jpg"/><Relationship Id="rId4" Type="http://schemas.openxmlformats.org/officeDocument/2006/relationships/image" Target="../media/image289.jp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7.jpg"/><Relationship Id="rId5" Type="http://schemas.openxmlformats.org/officeDocument/2006/relationships/image" Target="../media/image296.jpg"/><Relationship Id="rId4" Type="http://schemas.openxmlformats.org/officeDocument/2006/relationships/image" Target="../media/image295.jpe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3.png"/><Relationship Id="rId3" Type="http://schemas.openxmlformats.org/officeDocument/2006/relationships/image" Target="../media/image298.png"/><Relationship Id="rId7" Type="http://schemas.openxmlformats.org/officeDocument/2006/relationships/image" Target="../media/image30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1.png"/><Relationship Id="rId11" Type="http://schemas.openxmlformats.org/officeDocument/2006/relationships/image" Target="../media/image306.png"/><Relationship Id="rId5" Type="http://schemas.openxmlformats.org/officeDocument/2006/relationships/image" Target="../media/image300.png"/><Relationship Id="rId10" Type="http://schemas.openxmlformats.org/officeDocument/2006/relationships/image" Target="../media/image305.png"/><Relationship Id="rId4" Type="http://schemas.openxmlformats.org/officeDocument/2006/relationships/image" Target="../media/image299.png"/><Relationship Id="rId9" Type="http://schemas.openxmlformats.org/officeDocument/2006/relationships/image" Target="../media/image304.png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2.jpeg"/><Relationship Id="rId13" Type="http://schemas.openxmlformats.org/officeDocument/2006/relationships/image" Target="../media/image317.jpeg"/><Relationship Id="rId3" Type="http://schemas.openxmlformats.org/officeDocument/2006/relationships/image" Target="../media/image307.jpeg"/><Relationship Id="rId7" Type="http://schemas.openxmlformats.org/officeDocument/2006/relationships/image" Target="../media/image311.jpeg"/><Relationship Id="rId12" Type="http://schemas.openxmlformats.org/officeDocument/2006/relationships/image" Target="../media/image31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0.jpeg"/><Relationship Id="rId11" Type="http://schemas.openxmlformats.org/officeDocument/2006/relationships/image" Target="../media/image315.jpeg"/><Relationship Id="rId5" Type="http://schemas.openxmlformats.org/officeDocument/2006/relationships/image" Target="../media/image309.jpeg"/><Relationship Id="rId10" Type="http://schemas.openxmlformats.org/officeDocument/2006/relationships/image" Target="../media/image314.jpeg"/><Relationship Id="rId4" Type="http://schemas.openxmlformats.org/officeDocument/2006/relationships/image" Target="../media/image308.jpeg"/><Relationship Id="rId9" Type="http://schemas.openxmlformats.org/officeDocument/2006/relationships/image" Target="../media/image313.jpeg"/><Relationship Id="rId14" Type="http://schemas.openxmlformats.org/officeDocument/2006/relationships/image" Target="../media/image318.jpeg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4.png"/><Relationship Id="rId3" Type="http://schemas.openxmlformats.org/officeDocument/2006/relationships/image" Target="../media/image319.png"/><Relationship Id="rId7" Type="http://schemas.openxmlformats.org/officeDocument/2006/relationships/image" Target="../media/image3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2.png"/><Relationship Id="rId5" Type="http://schemas.openxmlformats.org/officeDocument/2006/relationships/image" Target="../media/image321.png"/><Relationship Id="rId4" Type="http://schemas.openxmlformats.org/officeDocument/2006/relationships/image" Target="../media/image320.png"/><Relationship Id="rId9" Type="http://schemas.openxmlformats.org/officeDocument/2006/relationships/image" Target="../media/image325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8.png"/><Relationship Id="rId4" Type="http://schemas.openxmlformats.org/officeDocument/2006/relationships/image" Target="../media/image327.jpe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5.jpeg"/><Relationship Id="rId3" Type="http://schemas.openxmlformats.org/officeDocument/2006/relationships/image" Target="../media/image330.jpeg"/><Relationship Id="rId7" Type="http://schemas.openxmlformats.org/officeDocument/2006/relationships/image" Target="../media/image334.jpeg"/><Relationship Id="rId2" Type="http://schemas.openxmlformats.org/officeDocument/2006/relationships/image" Target="../media/image3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3.jpeg"/><Relationship Id="rId5" Type="http://schemas.openxmlformats.org/officeDocument/2006/relationships/image" Target="../media/image332.jpeg"/><Relationship Id="rId10" Type="http://schemas.openxmlformats.org/officeDocument/2006/relationships/image" Target="../media/image337.jpeg"/><Relationship Id="rId4" Type="http://schemas.openxmlformats.org/officeDocument/2006/relationships/image" Target="../media/image331.jpeg"/><Relationship Id="rId9" Type="http://schemas.openxmlformats.org/officeDocument/2006/relationships/image" Target="../media/image336.jpeg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4.png"/><Relationship Id="rId3" Type="http://schemas.openxmlformats.org/officeDocument/2006/relationships/image" Target="../media/image339.jpeg"/><Relationship Id="rId7" Type="http://schemas.openxmlformats.org/officeDocument/2006/relationships/image" Target="../media/image343.jpeg"/><Relationship Id="rId2" Type="http://schemas.openxmlformats.org/officeDocument/2006/relationships/image" Target="../media/image33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2.jpeg"/><Relationship Id="rId5" Type="http://schemas.openxmlformats.org/officeDocument/2006/relationships/image" Target="../media/image341.jpeg"/><Relationship Id="rId4" Type="http://schemas.openxmlformats.org/officeDocument/2006/relationships/image" Target="../media/image34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2308" y="4797152"/>
            <a:ext cx="2461692" cy="2060848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72" y="2708920"/>
            <a:ext cx="6413588" cy="3982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179512" y="620688"/>
            <a:ext cx="878497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Экологическое воспитание детей дошкольного возраста в детском саду</a:t>
            </a:r>
            <a:endParaRPr lang="ru-RU" sz="28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9825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4283968" y="1124744"/>
            <a:ext cx="4680520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ru-RU" sz="1400" b="1" dirty="0" smtClean="0">
                <a:solidFill>
                  <a:srgbClr val="002060"/>
                </a:solidFill>
                <a:latin typeface="+mj-lt"/>
              </a:rPr>
              <a:t>-Программа </a:t>
            </a:r>
            <a:r>
              <a:rPr lang="ru-RU" sz="1400" b="1" dirty="0">
                <a:solidFill>
                  <a:srgbClr val="002060"/>
                </a:solidFill>
                <a:latin typeface="+mj-lt"/>
              </a:rPr>
              <a:t>дошкольного  образования «От рождения до школы</a:t>
            </a:r>
            <a:r>
              <a:rPr lang="ru-RU" sz="1400" b="1" dirty="0" smtClean="0">
                <a:solidFill>
                  <a:srgbClr val="002060"/>
                </a:solidFill>
                <a:latin typeface="+mj-lt"/>
              </a:rPr>
              <a:t>», </a:t>
            </a:r>
            <a:r>
              <a:rPr lang="ru-RU" sz="1400" b="1" dirty="0">
                <a:solidFill>
                  <a:srgbClr val="002060"/>
                </a:solidFill>
                <a:latin typeface="+mj-lt"/>
              </a:rPr>
              <a:t>Н. Е. </a:t>
            </a:r>
            <a:r>
              <a:rPr lang="ru-RU" sz="1400" b="1" dirty="0" err="1">
                <a:solidFill>
                  <a:srgbClr val="002060"/>
                </a:solidFill>
                <a:latin typeface="+mj-lt"/>
              </a:rPr>
              <a:t>Вераксы</a:t>
            </a:r>
            <a:r>
              <a:rPr lang="ru-RU" sz="1400" b="1" dirty="0">
                <a:solidFill>
                  <a:srgbClr val="002060"/>
                </a:solidFill>
                <a:latin typeface="+mj-lt"/>
              </a:rPr>
              <a:t>., Т. С. Комаровой,  М. А. Васильевой</a:t>
            </a:r>
            <a:r>
              <a:rPr lang="ru-RU" sz="1400" b="1" dirty="0" smtClean="0">
                <a:solidFill>
                  <a:srgbClr val="002060"/>
                </a:solidFill>
                <a:latin typeface="+mj-lt"/>
              </a:rPr>
              <a:t>.</a:t>
            </a:r>
          </a:p>
          <a:p>
            <a:pPr lvl="0"/>
            <a:endParaRPr lang="ru-RU" sz="1400" b="1" dirty="0">
              <a:solidFill>
                <a:srgbClr val="002060"/>
              </a:solidFill>
              <a:latin typeface="+mj-lt"/>
            </a:endParaRPr>
          </a:p>
          <a:p>
            <a:pPr lvl="0"/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-Я </a:t>
            </a:r>
            <a:r>
              <a:rPr lang="ru-RU" sz="1200" b="1" dirty="0">
                <a:solidFill>
                  <a:srgbClr val="002060"/>
                </a:solidFill>
                <a:latin typeface="+mj-lt"/>
              </a:rPr>
              <a:t>– человек”. – Козлова С.А.  М.: Школьная </a:t>
            </a:r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Пресса</a:t>
            </a:r>
            <a:r>
              <a:rPr lang="ru-RU" sz="1200" b="1" dirty="0">
                <a:solidFill>
                  <a:srgbClr val="002060"/>
                </a:solidFill>
                <a:latin typeface="+mj-lt"/>
              </a:rPr>
              <a:t>, 2004.</a:t>
            </a:r>
          </a:p>
          <a:p>
            <a:pPr lvl="0"/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-“</a:t>
            </a:r>
            <a:r>
              <a:rPr lang="ru-RU" sz="1200" b="1" dirty="0">
                <a:solidFill>
                  <a:srgbClr val="002060"/>
                </a:solidFill>
                <a:latin typeface="+mj-lt"/>
              </a:rPr>
              <a:t>Юный эколог” // Николаева С.Н.   В кн.: Юный эколог</a:t>
            </a:r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: </a:t>
            </a:r>
            <a:r>
              <a:rPr lang="ru-RU" sz="1200" b="1" dirty="0">
                <a:solidFill>
                  <a:srgbClr val="002060"/>
                </a:solidFill>
                <a:latin typeface="+mj-lt"/>
              </a:rPr>
              <a:t>Программа и условия ее реализации в дошкольном учреждении. - М., 1998.</a:t>
            </a:r>
          </a:p>
          <a:p>
            <a:pPr lvl="0"/>
            <a:r>
              <a:rPr lang="ru-RU" sz="1200" b="1" dirty="0">
                <a:solidFill>
                  <a:srgbClr val="002060"/>
                </a:solidFill>
                <a:latin typeface="+mj-lt"/>
              </a:rPr>
              <a:t>-</a:t>
            </a:r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 </a:t>
            </a:r>
            <a:r>
              <a:rPr lang="ru-RU" sz="1200" b="1" dirty="0">
                <a:solidFill>
                  <a:srgbClr val="002060"/>
                </a:solidFill>
                <a:latin typeface="+mj-lt"/>
              </a:rPr>
              <a:t>“Открой себя” </a:t>
            </a:r>
            <a:r>
              <a:rPr lang="ru-RU" sz="1200" b="1" dirty="0" err="1">
                <a:solidFill>
                  <a:srgbClr val="002060"/>
                </a:solidFill>
                <a:latin typeface="+mj-lt"/>
              </a:rPr>
              <a:t>Е.В.Рылеева</a:t>
            </a:r>
            <a:r>
              <a:rPr lang="ru-RU" sz="1200" b="1" dirty="0">
                <a:solidFill>
                  <a:srgbClr val="002060"/>
                </a:solidFill>
                <a:latin typeface="+mj-lt"/>
              </a:rPr>
              <a:t>, изд.</a:t>
            </a:r>
          </a:p>
          <a:p>
            <a:pPr lvl="0"/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-“</a:t>
            </a:r>
            <a:r>
              <a:rPr lang="ru-RU" sz="1200" b="1" dirty="0">
                <a:solidFill>
                  <a:srgbClr val="002060"/>
                </a:solidFill>
                <a:latin typeface="+mj-lt"/>
              </a:rPr>
              <a:t>Познаю себя” </a:t>
            </a:r>
            <a:r>
              <a:rPr lang="ru-RU" sz="1200" b="1" dirty="0" err="1">
                <a:solidFill>
                  <a:srgbClr val="002060"/>
                </a:solidFill>
                <a:latin typeface="+mj-lt"/>
              </a:rPr>
              <a:t>М.В.Корепанова</a:t>
            </a:r>
            <a:r>
              <a:rPr lang="ru-RU" sz="1200" b="1" dirty="0">
                <a:solidFill>
                  <a:srgbClr val="002060"/>
                </a:solidFill>
                <a:latin typeface="+mj-lt"/>
              </a:rPr>
              <a:t>, </a:t>
            </a:r>
            <a:r>
              <a:rPr lang="ru-RU" sz="1200" b="1" dirty="0" err="1">
                <a:solidFill>
                  <a:srgbClr val="002060"/>
                </a:solidFill>
                <a:latin typeface="+mj-lt"/>
              </a:rPr>
              <a:t>Е.В.Харлампова</a:t>
            </a:r>
            <a:r>
              <a:rPr lang="ru-RU" sz="1200" b="1" dirty="0">
                <a:solidFill>
                  <a:srgbClr val="002060"/>
                </a:solidFill>
                <a:latin typeface="+mj-lt"/>
              </a:rPr>
              <a:t> </a:t>
            </a:r>
          </a:p>
          <a:p>
            <a:pPr lvl="0"/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-“</a:t>
            </a:r>
            <a:r>
              <a:rPr lang="ru-RU" sz="1200" b="1" dirty="0">
                <a:solidFill>
                  <a:srgbClr val="002060"/>
                </a:solidFill>
                <a:latin typeface="+mj-lt"/>
              </a:rPr>
              <a:t>Я и мое тело”  </a:t>
            </a:r>
            <a:r>
              <a:rPr lang="ru-RU" sz="1200" b="1" dirty="0" err="1">
                <a:solidFill>
                  <a:srgbClr val="002060"/>
                </a:solidFill>
                <a:latin typeface="+mj-lt"/>
              </a:rPr>
              <a:t>С.Е.Шукшина</a:t>
            </a:r>
            <a:endParaRPr lang="ru-RU" sz="1200" b="1" dirty="0">
              <a:solidFill>
                <a:srgbClr val="002060"/>
              </a:solidFill>
              <a:latin typeface="+mj-lt"/>
            </a:endParaRPr>
          </a:p>
          <a:p>
            <a:pPr lvl="0"/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-Ознакомление </a:t>
            </a:r>
            <a:r>
              <a:rPr lang="ru-RU" sz="1200" b="1" dirty="0">
                <a:solidFill>
                  <a:srgbClr val="002060"/>
                </a:solidFill>
                <a:latin typeface="+mj-lt"/>
              </a:rPr>
              <a:t>дошкольников с окружающим и социальной действительностью </a:t>
            </a:r>
            <a:r>
              <a:rPr lang="ru-RU" sz="1200" b="1" dirty="0" err="1">
                <a:solidFill>
                  <a:srgbClr val="002060"/>
                </a:solidFill>
                <a:latin typeface="+mj-lt"/>
              </a:rPr>
              <a:t>Н.В.Алешина</a:t>
            </a:r>
            <a:endParaRPr lang="ru-RU" sz="1200" b="1" dirty="0">
              <a:solidFill>
                <a:srgbClr val="002060"/>
              </a:solidFill>
              <a:latin typeface="+mj-lt"/>
            </a:endParaRPr>
          </a:p>
          <a:p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-</a:t>
            </a:r>
            <a:r>
              <a:rPr lang="ru-RU" sz="1200" b="1" dirty="0">
                <a:solidFill>
                  <a:srgbClr val="002060"/>
                </a:solidFill>
              </a:rPr>
              <a:t>“Природа родного </a:t>
            </a:r>
            <a:r>
              <a:rPr lang="ru-RU" sz="1200" b="1" dirty="0" err="1" smtClean="0">
                <a:solidFill>
                  <a:srgbClr val="002060"/>
                </a:solidFill>
              </a:rPr>
              <a:t>Башкортостана”</a:t>
            </a:r>
            <a:r>
              <a:rPr lang="ru-RU" sz="1200" b="1" dirty="0" err="1" smtClean="0">
                <a:solidFill>
                  <a:srgbClr val="002060"/>
                </a:solidFill>
                <a:latin typeface="+mj-lt"/>
              </a:rPr>
              <a:t>Р.С.Гайсина</a:t>
            </a:r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 </a:t>
            </a:r>
          </a:p>
          <a:p>
            <a:r>
              <a:rPr lang="ru-RU" sz="1200" b="1" dirty="0">
                <a:solidFill>
                  <a:srgbClr val="002060"/>
                </a:solidFill>
                <a:latin typeface="+mj-lt"/>
              </a:rPr>
              <a:t>-</a:t>
            </a:r>
            <a:r>
              <a:rPr lang="ru-RU" sz="1200" b="1" dirty="0" smtClean="0">
                <a:solidFill>
                  <a:srgbClr val="002060"/>
                </a:solidFill>
              </a:rPr>
              <a:t>“ </a:t>
            </a:r>
            <a:r>
              <a:rPr lang="ru-RU" sz="1200" b="1" dirty="0">
                <a:solidFill>
                  <a:srgbClr val="002060"/>
                </a:solidFill>
              </a:rPr>
              <a:t>Я Родину свою хочу </a:t>
            </a:r>
            <a:r>
              <a:rPr lang="ru-RU" sz="1200" b="1" dirty="0" err="1" smtClean="0">
                <a:solidFill>
                  <a:srgbClr val="002060"/>
                </a:solidFill>
              </a:rPr>
              <a:t>познать”</a:t>
            </a:r>
            <a:r>
              <a:rPr lang="ru-RU" sz="1200" b="1" dirty="0" err="1" smtClean="0">
                <a:solidFill>
                  <a:srgbClr val="002060"/>
                </a:solidFill>
                <a:latin typeface="+mj-lt"/>
              </a:rPr>
              <a:t>Р.Х.Гасанова</a:t>
            </a:r>
            <a:endParaRPr lang="ru-RU" sz="1200" b="1" dirty="0" smtClean="0">
              <a:solidFill>
                <a:srgbClr val="002060"/>
              </a:solidFill>
              <a:latin typeface="+mj-lt"/>
            </a:endParaRPr>
          </a:p>
          <a:p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-</a:t>
            </a:r>
            <a:r>
              <a:rPr lang="ru-RU" sz="1200" b="1" dirty="0">
                <a:solidFill>
                  <a:srgbClr val="002060"/>
                </a:solidFill>
              </a:rPr>
              <a:t>“Я-</a:t>
            </a:r>
            <a:r>
              <a:rPr lang="ru-RU" sz="1200" b="1" dirty="0" err="1">
                <a:solidFill>
                  <a:srgbClr val="002060"/>
                </a:solidFill>
              </a:rPr>
              <a:t>башкортостанец</a:t>
            </a:r>
            <a:r>
              <a:rPr lang="ru-RU" sz="1200" b="1" dirty="0" smtClean="0">
                <a:solidFill>
                  <a:srgbClr val="002060"/>
                </a:solidFill>
              </a:rPr>
              <a:t>”</a:t>
            </a:r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 </a:t>
            </a:r>
            <a:r>
              <a:rPr lang="ru-RU" sz="1200" b="1" dirty="0" err="1" smtClean="0">
                <a:solidFill>
                  <a:srgbClr val="002060"/>
                </a:solidFill>
                <a:latin typeface="+mj-lt"/>
              </a:rPr>
              <a:t>Р.Л.Агишева</a:t>
            </a:r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 </a:t>
            </a:r>
          </a:p>
          <a:p>
            <a:r>
              <a:rPr lang="ru-RU" sz="1200" b="1" dirty="0">
                <a:solidFill>
                  <a:srgbClr val="002060"/>
                </a:solidFill>
                <a:latin typeface="+mj-lt"/>
              </a:rPr>
              <a:t>-</a:t>
            </a:r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“</a:t>
            </a:r>
            <a:r>
              <a:rPr lang="ru-RU" sz="1200" b="1" dirty="0">
                <a:solidFill>
                  <a:srgbClr val="002060"/>
                </a:solidFill>
                <a:latin typeface="+mj-lt"/>
              </a:rPr>
              <a:t>Земля отцов</a:t>
            </a:r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”</a:t>
            </a:r>
            <a:r>
              <a:rPr lang="ru-RU" sz="1200" b="1" dirty="0">
                <a:solidFill>
                  <a:srgbClr val="002060"/>
                </a:solidFill>
              </a:rPr>
              <a:t> </a:t>
            </a:r>
            <a:r>
              <a:rPr lang="ru-RU" sz="1200" b="1" dirty="0" err="1">
                <a:solidFill>
                  <a:srgbClr val="002060"/>
                </a:solidFill>
              </a:rPr>
              <a:t>Р.Х.Гасанова</a:t>
            </a:r>
            <a:r>
              <a:rPr lang="ru-RU" sz="1200" b="1" dirty="0">
                <a:solidFill>
                  <a:srgbClr val="002060"/>
                </a:solidFill>
              </a:rPr>
              <a:t> </a:t>
            </a:r>
            <a:endParaRPr lang="ru-RU" sz="1200" b="1" dirty="0">
              <a:solidFill>
                <a:srgbClr val="002060"/>
              </a:solidFill>
              <a:latin typeface="+mj-lt"/>
            </a:endParaRPr>
          </a:p>
          <a:p>
            <a:r>
              <a:rPr lang="ru-RU" sz="1200" b="1" dirty="0">
                <a:solidFill>
                  <a:srgbClr val="002060"/>
                </a:solidFill>
                <a:latin typeface="+mj-lt"/>
              </a:rPr>
              <a:t> </a:t>
            </a:r>
            <a:r>
              <a:rPr lang="ru-RU" sz="1200" b="1" dirty="0">
                <a:solidFill>
                  <a:srgbClr val="002060"/>
                </a:solidFill>
              </a:rPr>
              <a:t>“Комплексное развитие детей в процессе их общения с природой</a:t>
            </a:r>
            <a:r>
              <a:rPr lang="ru-RU" sz="1200" b="1" dirty="0" smtClean="0">
                <a:solidFill>
                  <a:srgbClr val="002060"/>
                </a:solidFill>
              </a:rPr>
              <a:t>”</a:t>
            </a:r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 </a:t>
            </a:r>
            <a:r>
              <a:rPr lang="ru-RU" sz="1200" b="1" dirty="0">
                <a:solidFill>
                  <a:srgbClr val="002060"/>
                </a:solidFill>
                <a:latin typeface="+mj-lt"/>
              </a:rPr>
              <a:t>Л.И. Марченко </a:t>
            </a:r>
            <a:r>
              <a:rPr lang="ru-RU" sz="1200" b="1" dirty="0">
                <a:solidFill>
                  <a:srgbClr val="002060"/>
                </a:solidFill>
              </a:rPr>
              <a:t> “Весна”, “Лето”, “Осень”, “Зима</a:t>
            </a:r>
            <a:r>
              <a:rPr lang="ru-RU" sz="1200" b="1" dirty="0" smtClean="0">
                <a:solidFill>
                  <a:srgbClr val="002060"/>
                </a:solidFill>
              </a:rPr>
              <a:t>”.</a:t>
            </a:r>
            <a:r>
              <a:rPr lang="ru-RU" sz="1200" b="1" dirty="0" err="1" smtClean="0">
                <a:solidFill>
                  <a:srgbClr val="002060"/>
                </a:solidFill>
                <a:latin typeface="+mj-lt"/>
              </a:rPr>
              <a:t>Л.И.Марченко</a:t>
            </a:r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 </a:t>
            </a:r>
          </a:p>
          <a:p>
            <a:r>
              <a:rPr lang="ru-RU" sz="1200" b="1" dirty="0">
                <a:solidFill>
                  <a:srgbClr val="002060"/>
                </a:solidFill>
                <a:latin typeface="+mj-lt"/>
              </a:rPr>
              <a:t>-</a:t>
            </a:r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“</a:t>
            </a:r>
            <a:r>
              <a:rPr lang="ru-RU" sz="1200" b="1" dirty="0">
                <a:solidFill>
                  <a:srgbClr val="002060"/>
                </a:solidFill>
                <a:latin typeface="+mj-lt"/>
              </a:rPr>
              <a:t>Мой край - Башкортостан</a:t>
            </a:r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”</a:t>
            </a:r>
            <a:r>
              <a:rPr lang="ru-RU" sz="1200" b="1" dirty="0">
                <a:solidFill>
                  <a:srgbClr val="002060"/>
                </a:solidFill>
              </a:rPr>
              <a:t> </a:t>
            </a:r>
            <a:r>
              <a:rPr lang="ru-RU" sz="1200" b="1" dirty="0" err="1">
                <a:solidFill>
                  <a:srgbClr val="002060"/>
                </a:solidFill>
              </a:rPr>
              <a:t>Ф.Н.Фазлыева</a:t>
            </a:r>
            <a:endParaRPr lang="ru-RU" sz="1200" b="1" dirty="0">
              <a:solidFill>
                <a:srgbClr val="002060"/>
              </a:solidFill>
              <a:latin typeface="+mj-lt"/>
            </a:endParaRPr>
          </a:p>
          <a:p>
            <a:pPr lvl="0"/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-«</a:t>
            </a:r>
            <a:r>
              <a:rPr lang="ru-RU" sz="1200" b="1" dirty="0">
                <a:solidFill>
                  <a:srgbClr val="002060"/>
                </a:solidFill>
                <a:latin typeface="+mj-lt"/>
              </a:rPr>
              <a:t>Экология растений Башкортостана</a:t>
            </a:r>
            <a:r>
              <a:rPr lang="ru-RU" sz="1200" b="1" dirty="0" smtClean="0">
                <a:solidFill>
                  <a:srgbClr val="002060"/>
                </a:solidFill>
                <a:latin typeface="+mj-lt"/>
              </a:rPr>
              <a:t>»</a:t>
            </a:r>
            <a:r>
              <a:rPr lang="ru-RU" sz="1200" b="1" dirty="0">
                <a:solidFill>
                  <a:srgbClr val="002060"/>
                </a:solidFill>
              </a:rPr>
              <a:t> </a:t>
            </a:r>
            <a:r>
              <a:rPr lang="ru-RU" sz="1200" b="1" dirty="0" err="1">
                <a:solidFill>
                  <a:srgbClr val="002060"/>
                </a:solidFill>
              </a:rPr>
              <a:t>Б.М.Миркин</a:t>
            </a:r>
            <a:r>
              <a:rPr lang="ru-RU" sz="1200" b="1" dirty="0">
                <a:solidFill>
                  <a:srgbClr val="002060"/>
                </a:solidFill>
              </a:rPr>
              <a:t>, </a:t>
            </a:r>
            <a:r>
              <a:rPr lang="ru-RU" sz="1200" b="1" dirty="0" err="1">
                <a:solidFill>
                  <a:srgbClr val="002060"/>
                </a:solidFill>
              </a:rPr>
              <a:t>Л.Г.Наумова</a:t>
            </a:r>
            <a:r>
              <a:rPr lang="ru-RU" sz="1200" b="1" dirty="0">
                <a:solidFill>
                  <a:srgbClr val="002060"/>
                </a:solidFill>
              </a:rPr>
              <a:t> </a:t>
            </a:r>
            <a:endParaRPr lang="ru-RU" sz="1200" b="1" dirty="0">
              <a:solidFill>
                <a:srgbClr val="002060"/>
              </a:solidFill>
              <a:latin typeface="+mj-lt"/>
            </a:endParaRPr>
          </a:p>
          <a:p>
            <a:pPr lvl="0"/>
            <a:r>
              <a:rPr lang="ru-RU" sz="1200" b="1" dirty="0">
                <a:solidFill>
                  <a:srgbClr val="002060"/>
                </a:solidFill>
                <a:latin typeface="+mj-lt"/>
              </a:rPr>
              <a:t>  Игры и развлечения детей на воздухе </a:t>
            </a:r>
            <a:r>
              <a:rPr lang="ru-RU" sz="1200" b="1" dirty="0" err="1">
                <a:solidFill>
                  <a:srgbClr val="002060"/>
                </a:solidFill>
                <a:latin typeface="+mj-lt"/>
              </a:rPr>
              <a:t>Т.И.Осокина</a:t>
            </a:r>
            <a:r>
              <a:rPr lang="ru-RU" sz="1200" b="1" dirty="0">
                <a:solidFill>
                  <a:srgbClr val="002060"/>
                </a:solidFill>
                <a:latin typeface="+mj-lt"/>
              </a:rPr>
              <a:t> 1983</a:t>
            </a:r>
          </a:p>
          <a:p>
            <a:pPr marL="342900" lvl="0" indent="-342900">
              <a:lnSpc>
                <a:spcPct val="80000"/>
              </a:lnSpc>
              <a:spcBef>
                <a:spcPct val="20000"/>
              </a:spcBef>
              <a:buFont typeface="Wingdings" pitchFamily="2" charset="2"/>
              <a:buChar char="Ø"/>
            </a:pPr>
            <a:endParaRPr lang="ru-RU" sz="1400" dirty="0">
              <a:solidFill>
                <a:srgbClr val="002060"/>
              </a:solidFill>
              <a:latin typeface="+mj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0648"/>
            <a:ext cx="8064896" cy="864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08720"/>
            <a:ext cx="3840427" cy="288032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021" y="4005064"/>
            <a:ext cx="3742934" cy="280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352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850" y="4592338"/>
            <a:ext cx="2375678" cy="1988840"/>
          </a:xfrm>
          <a:prstGeom prst="rect">
            <a:avLst/>
          </a:prstGeom>
        </p:spPr>
      </p:pic>
      <p:sp>
        <p:nvSpPr>
          <p:cNvPr id="5" name="Прямоугольник с двумя вырезанными противолежащими углами 4"/>
          <p:cNvSpPr/>
          <p:nvPr/>
        </p:nvSpPr>
        <p:spPr>
          <a:xfrm>
            <a:off x="3707966" y="2959411"/>
            <a:ext cx="4248472" cy="1872208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ru-RU" b="1" dirty="0">
                <a:solidFill>
                  <a:srgbClr val="FF0000"/>
                </a:solidFill>
              </a:rPr>
              <a:t>развитие положительных нравственных качеств, побуждающих детей к соблюдению норм поведения в природе, в обществе</a:t>
            </a:r>
            <a:endParaRPr lang="ru-RU" dirty="0">
              <a:solidFill>
                <a:srgbClr val="FF0000"/>
              </a:solidFill>
            </a:endParaRPr>
          </a:p>
        </p:txBody>
      </p:sp>
      <p:sp>
        <p:nvSpPr>
          <p:cNvPr id="6" name="Прямоугольник с двумя вырезанными противолежащими углами 5"/>
          <p:cNvSpPr/>
          <p:nvPr/>
        </p:nvSpPr>
        <p:spPr>
          <a:xfrm>
            <a:off x="3707904" y="5157192"/>
            <a:ext cx="4248472" cy="1080120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ru-RU" b="1" dirty="0">
                <a:solidFill>
                  <a:srgbClr val="FF0000"/>
                </a:solidFill>
              </a:rPr>
              <a:t>воспитание этических и эстетических чувств, развитие </a:t>
            </a:r>
            <a:r>
              <a:rPr lang="ru-RU" b="1" dirty="0" smtClean="0">
                <a:solidFill>
                  <a:srgbClr val="FF0000"/>
                </a:solidFill>
              </a:rPr>
              <a:t>эмоций.</a:t>
            </a:r>
            <a:endParaRPr lang="ru-RU" dirty="0">
              <a:solidFill>
                <a:srgbClr val="FF0000"/>
              </a:solidFill>
            </a:endParaRPr>
          </a:p>
        </p:txBody>
      </p:sp>
      <p:sp>
        <p:nvSpPr>
          <p:cNvPr id="7" name="Прямоугольник с двумя вырезанными противолежащими углами 6"/>
          <p:cNvSpPr/>
          <p:nvPr/>
        </p:nvSpPr>
        <p:spPr>
          <a:xfrm>
            <a:off x="3697317" y="908720"/>
            <a:ext cx="4248472" cy="1474627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ru-RU" b="1" dirty="0">
                <a:solidFill>
                  <a:srgbClr val="FF0000"/>
                </a:solidFill>
              </a:rPr>
              <a:t>формирование познавательных, практических и творческих умений экологического характера</a:t>
            </a:r>
            <a:endParaRPr lang="ru-RU" dirty="0">
              <a:solidFill>
                <a:srgbClr val="FF0000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467544" y="2564904"/>
            <a:ext cx="1944216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ru-RU" sz="2000" b="1" cap="all" dirty="0" smtClean="0">
              <a:ln w="9000" cmpd="sng">
                <a:solidFill>
                  <a:srgbClr val="F47E5A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F47E5A">
                      <a:shade val="20000"/>
                      <a:satMod val="245000"/>
                    </a:srgbClr>
                  </a:gs>
                  <a:gs pos="43000">
                    <a:srgbClr val="F47E5A">
                      <a:satMod val="255000"/>
                    </a:srgbClr>
                  </a:gs>
                  <a:gs pos="48000">
                    <a:srgbClr val="F47E5A">
                      <a:shade val="85000"/>
                      <a:satMod val="255000"/>
                    </a:srgbClr>
                  </a:gs>
                  <a:gs pos="100000">
                    <a:srgbClr val="F47E5A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ru-RU" dirty="0"/>
          </a:p>
        </p:txBody>
      </p:sp>
      <p:sp>
        <p:nvSpPr>
          <p:cNvPr id="8" name="Прямоугольник с двумя вырезанными противолежащими углами 7"/>
          <p:cNvSpPr/>
          <p:nvPr/>
        </p:nvSpPr>
        <p:spPr>
          <a:xfrm>
            <a:off x="415850" y="908720"/>
            <a:ext cx="2427957" cy="1656184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ru-RU" sz="2000" b="1" cap="all" dirty="0" smtClean="0">
                <a:ln w="9000" cmpd="sng">
                  <a:solidFill>
                    <a:srgbClr val="F47E5A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F47E5A">
                        <a:shade val="20000"/>
                        <a:satMod val="245000"/>
                      </a:srgbClr>
                    </a:gs>
                    <a:gs pos="43000">
                      <a:srgbClr val="F47E5A">
                        <a:satMod val="255000"/>
                      </a:srgbClr>
                    </a:gs>
                    <a:gs pos="48000">
                      <a:srgbClr val="F47E5A">
                        <a:shade val="85000"/>
                        <a:satMod val="255000"/>
                      </a:srgbClr>
                    </a:gs>
                    <a:gs pos="100000">
                      <a:srgbClr val="F47E5A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    Задачи</a:t>
            </a:r>
            <a:endParaRPr lang="ru-RU" sz="2000" b="1" cap="all" dirty="0">
              <a:ln w="9000" cmpd="sng">
                <a:solidFill>
                  <a:srgbClr val="F47E5A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F47E5A">
                      <a:shade val="20000"/>
                      <a:satMod val="245000"/>
                    </a:srgbClr>
                  </a:gs>
                  <a:gs pos="43000">
                    <a:srgbClr val="F47E5A">
                      <a:satMod val="255000"/>
                    </a:srgbClr>
                  </a:gs>
                  <a:gs pos="48000">
                    <a:srgbClr val="F47E5A">
                      <a:shade val="85000"/>
                      <a:satMod val="255000"/>
                    </a:srgbClr>
                  </a:gs>
                  <a:gs pos="100000">
                    <a:srgbClr val="F47E5A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7479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321" y="4869160"/>
            <a:ext cx="2375678" cy="1988840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>
            <a:off x="179512" y="1412776"/>
            <a:ext cx="3240360" cy="33843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Основные направления работы</a:t>
            </a:r>
            <a:endParaRPr lang="ru-RU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Скругленный прямоугольник 3"/>
          <p:cNvSpPr/>
          <p:nvPr/>
        </p:nvSpPr>
        <p:spPr>
          <a:xfrm>
            <a:off x="4067944" y="980728"/>
            <a:ext cx="3312368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познавательное</a:t>
            </a:r>
            <a:endParaRPr lang="ru-RU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Скругленный прямоугольник 4"/>
          <p:cNvSpPr/>
          <p:nvPr/>
        </p:nvSpPr>
        <p:spPr>
          <a:xfrm>
            <a:off x="4067944" y="2564904"/>
            <a:ext cx="331236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Познавательно-развлекательное</a:t>
            </a:r>
            <a:endParaRPr lang="ru-RU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Скругленный прямоугольник 5"/>
          <p:cNvSpPr/>
          <p:nvPr/>
        </p:nvSpPr>
        <p:spPr>
          <a:xfrm>
            <a:off x="4067944" y="3861048"/>
            <a:ext cx="331236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практическое</a:t>
            </a:r>
            <a:endParaRPr lang="ru-RU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Скругленный прямоугольник 6"/>
          <p:cNvSpPr/>
          <p:nvPr/>
        </p:nvSpPr>
        <p:spPr>
          <a:xfrm>
            <a:off x="4067944" y="5013176"/>
            <a:ext cx="33123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исследовательское</a:t>
            </a:r>
            <a:endParaRPr lang="ru-RU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7970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321" y="4869160"/>
            <a:ext cx="2375678" cy="1988840"/>
          </a:xfrm>
          <a:prstGeom prst="rect">
            <a:avLst/>
          </a:prstGeom>
        </p:spPr>
      </p:pic>
      <p:sp>
        <p:nvSpPr>
          <p:cNvPr id="4" name="Овал 3"/>
          <p:cNvSpPr/>
          <p:nvPr/>
        </p:nvSpPr>
        <p:spPr>
          <a:xfrm>
            <a:off x="1043392" y="260648"/>
            <a:ext cx="691276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1475656" y="692697"/>
            <a:ext cx="619268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Создание  условий  для экологической  работы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Овал 5"/>
          <p:cNvSpPr/>
          <p:nvPr/>
        </p:nvSpPr>
        <p:spPr>
          <a:xfrm>
            <a:off x="539552" y="1772816"/>
            <a:ext cx="3312368" cy="9721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Овал 6"/>
          <p:cNvSpPr/>
          <p:nvPr/>
        </p:nvSpPr>
        <p:spPr>
          <a:xfrm>
            <a:off x="4067944" y="1772816"/>
            <a:ext cx="3456384" cy="9721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Стрелка вниз 7"/>
          <p:cNvSpPr/>
          <p:nvPr/>
        </p:nvSpPr>
        <p:spPr>
          <a:xfrm>
            <a:off x="827584" y="2744924"/>
            <a:ext cx="2808312" cy="39964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ru-RU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Уголок природы в каждой группе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ru-RU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Огород на окне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ru-RU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Уголок экспериментирования</a:t>
            </a:r>
            <a:endParaRPr lang="ru-RU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899592" y="1916832"/>
            <a:ext cx="2448273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Внутренняя зона</a:t>
            </a:r>
            <a:endParaRPr lang="ru-RU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4572000" y="1916832"/>
            <a:ext cx="259228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Внешняя </a:t>
            </a:r>
          </a:p>
          <a:p>
            <a:pPr algn="ctr"/>
            <a:r>
              <a:rPr lang="ru-RU" sz="2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зона</a:t>
            </a:r>
            <a:endParaRPr lang="ru-RU" sz="2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Стрелка вниз 10"/>
          <p:cNvSpPr/>
          <p:nvPr/>
        </p:nvSpPr>
        <p:spPr>
          <a:xfrm>
            <a:off x="4391980" y="2744924"/>
            <a:ext cx="2808312" cy="39964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ru-RU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Огород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ru-RU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Цветник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ru-RU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Фруктовый сад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ru-RU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Экологическая тропа</a:t>
            </a:r>
            <a:endParaRPr lang="ru-RU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8509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321" y="4869160"/>
            <a:ext cx="2375678" cy="1988840"/>
          </a:xfrm>
          <a:prstGeom prst="rect">
            <a:avLst/>
          </a:prstGeom>
        </p:spPr>
      </p:pic>
      <p:sp>
        <p:nvSpPr>
          <p:cNvPr id="4" name="Овал 3"/>
          <p:cNvSpPr/>
          <p:nvPr/>
        </p:nvSpPr>
        <p:spPr>
          <a:xfrm>
            <a:off x="1043392" y="260648"/>
            <a:ext cx="691276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1475656" y="692697"/>
            <a:ext cx="619268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План работы по экологическому воспитанию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3912199"/>
              </p:ext>
            </p:extLst>
          </p:nvPr>
        </p:nvGraphicFramePr>
        <p:xfrm>
          <a:off x="1162367" y="1821212"/>
          <a:ext cx="7370072" cy="3743198"/>
        </p:xfrm>
        <a:graphic>
          <a:graphicData uri="http://schemas.openxmlformats.org/drawingml/2006/table">
            <a:tbl>
              <a:tblPr firstRow="1" firstCol="1" bandRow="1"/>
              <a:tblGrid>
                <a:gridCol w="486580"/>
                <a:gridCol w="4419710"/>
                <a:gridCol w="962179"/>
                <a:gridCol w="1501603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b="1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№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b="1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Наименование мероприятия 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b="1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Срок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b="1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Ответственные 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Разработка и утверждение плана мероприятий по Году экологии 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Январь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Заведующий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Ст. методист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Ст. воспитатель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Создание и оформление стенда «2017 – год экологии»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Январь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Заведующий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Ст. методист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Ст. воспитатель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3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Выставка литературы и творческих работ на экологическую тему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 течение года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Ст. методист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Ст. воспитатель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88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4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Подготовка и установка с воспитанниками кормушек, скворечников для птиц, организация подкормки пернатых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Январь - апрель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Воспитатели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Конкурс детских рисунков «Природа родного края»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Апрель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Воспитатели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6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Выращивание рассады цветочно-декоративных культур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Февраль -апрель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Воспитатели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6603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321" y="4869160"/>
            <a:ext cx="2375678" cy="1988840"/>
          </a:xfrm>
          <a:prstGeom prst="rect">
            <a:avLst/>
          </a:prstGeom>
        </p:spPr>
      </p:pic>
      <p:sp>
        <p:nvSpPr>
          <p:cNvPr id="4" name="Овал 3"/>
          <p:cNvSpPr/>
          <p:nvPr/>
        </p:nvSpPr>
        <p:spPr>
          <a:xfrm>
            <a:off x="1043392" y="260648"/>
            <a:ext cx="691276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1475656" y="692697"/>
            <a:ext cx="619268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План работы по экологическому воспитанию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0370068"/>
              </p:ext>
            </p:extLst>
          </p:nvPr>
        </p:nvGraphicFramePr>
        <p:xfrm>
          <a:off x="755576" y="1821212"/>
          <a:ext cx="7920879" cy="3435096"/>
        </p:xfrm>
        <a:graphic>
          <a:graphicData uri="http://schemas.openxmlformats.org/drawingml/2006/table">
            <a:tbl>
              <a:tblPr firstRow="1" firstCol="1" bandRow="1"/>
              <a:tblGrid>
                <a:gridCol w="939412"/>
                <a:gridCol w="4482617"/>
                <a:gridCol w="975874"/>
                <a:gridCol w="1522976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b="1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№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b="1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Наименование мероприятия 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b="1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Срок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b="1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Ответственные 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7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Тематические занятия в старших и подготовительных группах на темы: «Почему случаются лесные пожары?», «Растения под охраной», «Бережем лесные богатства» 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Март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Воспитатели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8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Тематические занятия о  природных достопримечательностях   Кармаскалинского района - Карламанская пещера, Голубое озеро, родник «Холодный ключ», озеро Киешки или Аксаковское,  которые являются особо охраняемыми  памятниками природы ( проведение бесед, экскурсии, рассматривание иллюстрации, картин, слайдов).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 течение года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Воспитатели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9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Месячник благоустройства территории детского сада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Апрель - июнь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Заведующий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Ст. методист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Ст. воспитатель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0047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321" y="4869160"/>
            <a:ext cx="2375678" cy="1988840"/>
          </a:xfrm>
          <a:prstGeom prst="rect">
            <a:avLst/>
          </a:prstGeom>
        </p:spPr>
      </p:pic>
      <p:sp>
        <p:nvSpPr>
          <p:cNvPr id="4" name="Овал 3"/>
          <p:cNvSpPr/>
          <p:nvPr/>
        </p:nvSpPr>
        <p:spPr>
          <a:xfrm>
            <a:off x="1043392" y="260648"/>
            <a:ext cx="691276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1475656" y="692697"/>
            <a:ext cx="619268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План работы по экологическому воспитанию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321767"/>
              </p:ext>
            </p:extLst>
          </p:nvPr>
        </p:nvGraphicFramePr>
        <p:xfrm>
          <a:off x="899592" y="1821212"/>
          <a:ext cx="7776865" cy="3497834"/>
        </p:xfrm>
        <a:graphic>
          <a:graphicData uri="http://schemas.openxmlformats.org/drawingml/2006/table">
            <a:tbl>
              <a:tblPr firstRow="1" firstCol="1" bandRow="1"/>
              <a:tblGrid>
                <a:gridCol w="513437"/>
                <a:gridCol w="4663656"/>
                <a:gridCol w="1015287"/>
                <a:gridCol w="1584485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b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№</a:t>
                      </a:r>
                      <a:endParaRPr lang="ru-RU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Наименование мероприятия </a:t>
                      </a:r>
                      <a:endParaRPr lang="ru-RU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Срок</a:t>
                      </a:r>
                      <a:endParaRPr lang="ru-RU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b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Ответственные </a:t>
                      </a:r>
                      <a:endParaRPr lang="ru-RU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10</a:t>
                      </a:r>
                      <a:endParaRPr lang="ru-RU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Месячник экологии в ДОУ. Проведение ряда мероприятий: День птиц, Конкурс экологических сказок,  Весенний праздник «Карга бутка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r>
                        <a:rPr lang="ru-RU" sz="1400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ы», </a:t>
                      </a:r>
                      <a:r>
                        <a:rPr lang="ru-RU" sz="1400" kern="1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Праздник  Науруз, экологический субботник.</a:t>
                      </a:r>
                      <a:endParaRPr lang="ru-RU" sz="1100" kern="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Апрель</a:t>
                      </a:r>
                      <a:endParaRPr lang="ru-RU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 kern="10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Все педагоги </a:t>
                      </a:r>
                      <a:endParaRPr lang="ru-RU" sz="1100" kern="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11</a:t>
                      </a:r>
                      <a:endParaRPr lang="ru-RU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Районный  семинар дошкольных работников  на тему: «Реализация ФГОС ДО, опыт, проблемы, перспектива». Использование экологических проектов  в работе с дошкольниками.</a:t>
                      </a:r>
                      <a:endParaRPr lang="ru-RU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Апрель</a:t>
                      </a:r>
                      <a:endParaRPr lang="ru-RU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Заведующий</a:t>
                      </a:r>
                      <a:endParaRPr lang="ru-RU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Ст. методист</a:t>
                      </a:r>
                      <a:endParaRPr lang="ru-RU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20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Ст. воспитатель</a:t>
                      </a:r>
                      <a:endParaRPr lang="ru-RU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13</a:t>
                      </a:r>
                      <a:endParaRPr lang="ru-RU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Природосберегающие  проекты «День воды», «Первоцветы», Дни наблюдений за птицами.</a:t>
                      </a:r>
                      <a:endParaRPr lang="ru-RU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Май</a:t>
                      </a:r>
                      <a:endParaRPr lang="ru-RU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Все педагоги</a:t>
                      </a:r>
                      <a:endParaRPr lang="ru-RU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88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14</a:t>
                      </a:r>
                      <a:endParaRPr lang="ru-RU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Экскурсия в лес. Определение видов растений и животных родного края </a:t>
                      </a:r>
                      <a:endParaRPr lang="ru-RU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Июнь</a:t>
                      </a:r>
                      <a:endParaRPr lang="ru-RU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10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Воспитатели</a:t>
                      </a:r>
                      <a:endParaRPr lang="ru-RU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3766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321" y="4869160"/>
            <a:ext cx="2375678" cy="1988840"/>
          </a:xfrm>
          <a:prstGeom prst="rect">
            <a:avLst/>
          </a:prstGeom>
        </p:spPr>
      </p:pic>
      <p:sp>
        <p:nvSpPr>
          <p:cNvPr id="4" name="Овал 3"/>
          <p:cNvSpPr/>
          <p:nvPr/>
        </p:nvSpPr>
        <p:spPr>
          <a:xfrm>
            <a:off x="1043392" y="260648"/>
            <a:ext cx="691276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1475656" y="692697"/>
            <a:ext cx="619268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План работы по экологическому воспитанию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Таблица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6163044"/>
              </p:ext>
            </p:extLst>
          </p:nvPr>
        </p:nvGraphicFramePr>
        <p:xfrm>
          <a:off x="611560" y="2078577"/>
          <a:ext cx="7776863" cy="4577715"/>
        </p:xfrm>
        <a:graphic>
          <a:graphicData uri="http://schemas.openxmlformats.org/drawingml/2006/table">
            <a:tbl>
              <a:tblPr firstRow="1" firstCol="1" bandRow="1"/>
              <a:tblGrid>
                <a:gridCol w="513437"/>
                <a:gridCol w="4663656"/>
                <a:gridCol w="1015286"/>
                <a:gridCol w="1584484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15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u="none" strike="noStrike" dirty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  <a:hlinkClick r:id="rId3"/>
                        </a:rPr>
                        <a:t>Тематическое занятие</a:t>
                      </a:r>
                      <a:r>
                        <a:rPr lang="ru-RU" sz="1400" dirty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«Знакомьтесь</a:t>
                      </a: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, Красная книга!»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Сентябрь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Воспитатели старших групп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16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Природоохранная акция «Посади дерево и сохрани его</a:t>
                      </a:r>
                      <a:r>
                        <a:rPr lang="ru-RU" sz="1400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»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Октябрь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Все педагоги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17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Выставка поделок «Природа и творчество</a:t>
                      </a:r>
                      <a:r>
                        <a:rPr lang="ru-RU" sz="1400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»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Октябрь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Все педагоги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18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Конкурс чтения стихотворений о природе родного </a:t>
                      </a:r>
                      <a:r>
                        <a:rPr lang="ru-RU" sz="1400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края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Ноябрь 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Все педагоги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19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Тематическое занятие «Лекарственные растения региона</a:t>
                      </a:r>
                      <a:r>
                        <a:rPr lang="ru-RU" sz="1400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»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Ноябрь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Воспитатели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92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20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Экологическая викторина «Угадай  - ка » 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Ноябрь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Воспитатели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21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Фотовыставка «Природа и животные нашего края</a:t>
                      </a:r>
                      <a:r>
                        <a:rPr lang="ru-RU" sz="1400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»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Декабрь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Все педагоги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22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Подведение итогов года экологии в ДОУ на педагогическом совете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25"/>
                        </a:spcAft>
                      </a:pPr>
                      <a:r>
                        <a:rPr lang="ru-RU" sz="140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Декабрь</a:t>
                      </a:r>
                      <a:endParaRPr lang="ru-RU" sz="14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Заведующий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Ст. методист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400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Ст. воспитатель</a:t>
                      </a:r>
                      <a:endParaRPr lang="ru-RU" sz="14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2877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321" y="4869160"/>
            <a:ext cx="2375678" cy="1988840"/>
          </a:xfrm>
          <a:prstGeom prst="rect">
            <a:avLst/>
          </a:prstGeom>
        </p:spPr>
      </p:pic>
      <p:sp>
        <p:nvSpPr>
          <p:cNvPr id="4" name="Овал 3"/>
          <p:cNvSpPr/>
          <p:nvPr/>
        </p:nvSpPr>
        <p:spPr>
          <a:xfrm>
            <a:off x="1043392" y="260648"/>
            <a:ext cx="691276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1475656" y="692697"/>
            <a:ext cx="6192688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Проекты разработанные  педагогами и применяемые в работе ДОУ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77894"/>
            <a:ext cx="2897499" cy="2173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421" y="1928278"/>
            <a:ext cx="2971496" cy="2228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Рисунок 8"/>
          <p:cNvPicPr/>
          <p:nvPr/>
        </p:nvPicPr>
        <p:blipFill>
          <a:blip r:embed="rId5"/>
          <a:stretch>
            <a:fillRect/>
          </a:stretch>
        </p:blipFill>
        <p:spPr>
          <a:xfrm>
            <a:off x="3275856" y="2413384"/>
            <a:ext cx="2767965" cy="2076450"/>
          </a:xfrm>
          <a:prstGeom prst="rect">
            <a:avLst/>
          </a:prstGeom>
        </p:spPr>
      </p:pic>
      <p:pic>
        <p:nvPicPr>
          <p:cNvPr id="10" name="Рисунок 9"/>
          <p:cNvPicPr/>
          <p:nvPr/>
        </p:nvPicPr>
        <p:blipFill>
          <a:blip r:embed="rId6"/>
          <a:stretch>
            <a:fillRect/>
          </a:stretch>
        </p:blipFill>
        <p:spPr>
          <a:xfrm>
            <a:off x="286186" y="4581128"/>
            <a:ext cx="2790825" cy="2092960"/>
          </a:xfrm>
          <a:prstGeom prst="rect">
            <a:avLst/>
          </a:prstGeom>
        </p:spPr>
      </p:pic>
      <p:pic>
        <p:nvPicPr>
          <p:cNvPr id="11" name="Рисунок 10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3938" y="4581128"/>
            <a:ext cx="2971800" cy="22288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6404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Овал 3"/>
          <p:cNvSpPr/>
          <p:nvPr/>
        </p:nvSpPr>
        <p:spPr>
          <a:xfrm>
            <a:off x="1043392" y="260648"/>
            <a:ext cx="691276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1475656" y="692697"/>
            <a:ext cx="6192688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Проекты разработанные  педагогами и применяемые в работе ДОУ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Рисунок 5"/>
          <p:cNvPicPr/>
          <p:nvPr/>
        </p:nvPicPr>
        <p:blipFill>
          <a:blip r:embed="rId2"/>
          <a:stretch>
            <a:fillRect/>
          </a:stretch>
        </p:blipFill>
        <p:spPr>
          <a:xfrm>
            <a:off x="179512" y="1892230"/>
            <a:ext cx="2806065" cy="2105025"/>
          </a:xfrm>
          <a:prstGeom prst="rect">
            <a:avLst/>
          </a:prstGeom>
        </p:spPr>
      </p:pic>
      <p:pic>
        <p:nvPicPr>
          <p:cNvPr id="7" name="Рисунок 6"/>
          <p:cNvPicPr/>
          <p:nvPr/>
        </p:nvPicPr>
        <p:blipFill>
          <a:blip r:embed="rId3"/>
          <a:stretch>
            <a:fillRect/>
          </a:stretch>
        </p:blipFill>
        <p:spPr>
          <a:xfrm>
            <a:off x="3347864" y="1922375"/>
            <a:ext cx="2638425" cy="2074880"/>
          </a:xfrm>
          <a:prstGeom prst="rect">
            <a:avLst/>
          </a:prstGeom>
        </p:spPr>
      </p:pic>
      <p:pic>
        <p:nvPicPr>
          <p:cNvPr id="8" name="Рисунок 7"/>
          <p:cNvPicPr/>
          <p:nvPr/>
        </p:nvPicPr>
        <p:blipFill>
          <a:blip r:embed="rId4"/>
          <a:stretch>
            <a:fillRect/>
          </a:stretch>
        </p:blipFill>
        <p:spPr>
          <a:xfrm>
            <a:off x="6156176" y="1975129"/>
            <a:ext cx="2813050" cy="2109470"/>
          </a:xfrm>
          <a:prstGeom prst="rect">
            <a:avLst/>
          </a:prstGeom>
        </p:spPr>
      </p:pic>
      <p:pic>
        <p:nvPicPr>
          <p:cNvPr id="9" name="Рисунок 8"/>
          <p:cNvPicPr/>
          <p:nvPr/>
        </p:nvPicPr>
        <p:blipFill>
          <a:blip r:embed="rId5"/>
          <a:stretch>
            <a:fillRect/>
          </a:stretch>
        </p:blipFill>
        <p:spPr>
          <a:xfrm>
            <a:off x="251520" y="4437112"/>
            <a:ext cx="2734057" cy="2128267"/>
          </a:xfrm>
          <a:prstGeom prst="rect">
            <a:avLst/>
          </a:prstGeom>
        </p:spPr>
      </p:pic>
      <p:pic>
        <p:nvPicPr>
          <p:cNvPr id="10" name="Рисунок 9"/>
          <p:cNvPicPr/>
          <p:nvPr/>
        </p:nvPicPr>
        <p:blipFill>
          <a:blip r:embed="rId6"/>
          <a:stretch>
            <a:fillRect/>
          </a:stretch>
        </p:blipFill>
        <p:spPr>
          <a:xfrm>
            <a:off x="3388993" y="4462600"/>
            <a:ext cx="2763813" cy="2200275"/>
          </a:xfrm>
          <a:prstGeom prst="rect">
            <a:avLst/>
          </a:prstGeom>
        </p:spPr>
      </p:pic>
      <p:pic>
        <p:nvPicPr>
          <p:cNvPr id="11" name="Рисунок 10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444" y="4462600"/>
            <a:ext cx="2771800" cy="22257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931431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321" y="4869160"/>
            <a:ext cx="2375678" cy="1988840"/>
          </a:xfrm>
          <a:prstGeom prst="rect">
            <a:avLst/>
          </a:prstGeom>
        </p:spPr>
      </p:pic>
      <p:sp>
        <p:nvSpPr>
          <p:cNvPr id="4" name="Овал 3"/>
          <p:cNvSpPr/>
          <p:nvPr/>
        </p:nvSpPr>
        <p:spPr>
          <a:xfrm>
            <a:off x="1043392" y="260648"/>
            <a:ext cx="691276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1475656" y="692697"/>
            <a:ext cx="6192688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Проекты разработанные  педагогами и применяемые в работе ДОУ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Рисунок 5"/>
          <p:cNvPicPr/>
          <p:nvPr/>
        </p:nvPicPr>
        <p:blipFill>
          <a:blip r:embed="rId3"/>
          <a:stretch>
            <a:fillRect/>
          </a:stretch>
        </p:blipFill>
        <p:spPr>
          <a:xfrm>
            <a:off x="233248" y="1772816"/>
            <a:ext cx="2754576" cy="1872208"/>
          </a:xfrm>
          <a:prstGeom prst="rect">
            <a:avLst/>
          </a:prstGeom>
        </p:spPr>
      </p:pic>
      <p:pic>
        <p:nvPicPr>
          <p:cNvPr id="7" name="Рисунок 6"/>
          <p:cNvPicPr/>
          <p:nvPr/>
        </p:nvPicPr>
        <p:blipFill>
          <a:blip r:embed="rId4"/>
          <a:stretch>
            <a:fillRect/>
          </a:stretch>
        </p:blipFill>
        <p:spPr>
          <a:xfrm>
            <a:off x="6660232" y="1833004"/>
            <a:ext cx="2394406" cy="2045896"/>
          </a:xfrm>
          <a:prstGeom prst="rect">
            <a:avLst/>
          </a:prstGeom>
        </p:spPr>
      </p:pic>
      <p:pic>
        <p:nvPicPr>
          <p:cNvPr id="8" name="Рисунок 7"/>
          <p:cNvPicPr/>
          <p:nvPr/>
        </p:nvPicPr>
        <p:blipFill>
          <a:blip r:embed="rId5"/>
          <a:stretch>
            <a:fillRect/>
          </a:stretch>
        </p:blipFill>
        <p:spPr>
          <a:xfrm>
            <a:off x="233248" y="4365104"/>
            <a:ext cx="2754576" cy="2338536"/>
          </a:xfrm>
          <a:prstGeom prst="rect">
            <a:avLst/>
          </a:prstGeom>
        </p:spPr>
      </p:pic>
      <p:pic>
        <p:nvPicPr>
          <p:cNvPr id="9" name="Рисунок 8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93026"/>
            <a:ext cx="2880320" cy="1929513"/>
          </a:xfrm>
          <a:prstGeom prst="rect">
            <a:avLst/>
          </a:prstGeom>
          <a:noFill/>
        </p:spPr>
      </p:pic>
      <p:pic>
        <p:nvPicPr>
          <p:cNvPr id="10" name="Рисунок 9"/>
          <p:cNvPicPr/>
          <p:nvPr/>
        </p:nvPicPr>
        <p:blipFill>
          <a:blip r:embed="rId7"/>
          <a:stretch>
            <a:fillRect/>
          </a:stretch>
        </p:blipFill>
        <p:spPr>
          <a:xfrm>
            <a:off x="3221787" y="4194704"/>
            <a:ext cx="3150414" cy="2492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452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07504" y="548680"/>
            <a:ext cx="8892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 smtClean="0"/>
              <a:t> </a:t>
            </a:r>
            <a:endParaRPr lang="ru-RU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488" y="4613148"/>
            <a:ext cx="3656440" cy="2056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76943"/>
            <a:ext cx="3525529" cy="2644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7" y="1681078"/>
            <a:ext cx="3563888" cy="2672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392488"/>
            <a:ext cx="3419873" cy="2564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Овал 10"/>
          <p:cNvSpPr/>
          <p:nvPr/>
        </p:nvSpPr>
        <p:spPr>
          <a:xfrm>
            <a:off x="1097360" y="64775"/>
            <a:ext cx="691276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Дидактические игры  разработанные  педагогами и применяемые в работе ДОУ</a:t>
            </a:r>
          </a:p>
        </p:txBody>
      </p:sp>
    </p:spTree>
    <p:extLst>
      <p:ext uri="{BB962C8B-B14F-4D97-AF65-F5344CB8AC3E}">
        <p14:creationId xmlns:p14="http://schemas.microsoft.com/office/powerpoint/2010/main" val="2324363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321" y="4869160"/>
            <a:ext cx="2375678" cy="1988840"/>
          </a:xfrm>
          <a:prstGeom prst="rect">
            <a:avLst/>
          </a:prstGeom>
        </p:spPr>
      </p:pic>
      <p:sp>
        <p:nvSpPr>
          <p:cNvPr id="4" name="Овал 3"/>
          <p:cNvSpPr/>
          <p:nvPr/>
        </p:nvSpPr>
        <p:spPr>
          <a:xfrm>
            <a:off x="1043392" y="260648"/>
            <a:ext cx="691276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1475656" y="692697"/>
            <a:ext cx="619268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Собраны каталоги подвижных игр на экологические темы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Рисунок 10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60848"/>
            <a:ext cx="2376263" cy="2160240"/>
          </a:xfrm>
          <a:prstGeom prst="rect">
            <a:avLst/>
          </a:prstGeom>
          <a:noFill/>
        </p:spPr>
      </p:pic>
      <p:pic>
        <p:nvPicPr>
          <p:cNvPr id="12" name="Рисунок 11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905224"/>
            <a:ext cx="2447020" cy="2315864"/>
          </a:xfrm>
          <a:prstGeom prst="rect">
            <a:avLst/>
          </a:prstGeom>
          <a:noFill/>
        </p:spPr>
      </p:pic>
      <p:pic>
        <p:nvPicPr>
          <p:cNvPr id="13" name="Рисунок 12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25143"/>
            <a:ext cx="3222421" cy="1939531"/>
          </a:xfrm>
          <a:prstGeom prst="rect">
            <a:avLst/>
          </a:prstGeom>
          <a:noFill/>
        </p:spPr>
      </p:pic>
      <p:pic>
        <p:nvPicPr>
          <p:cNvPr id="14" name="Рисунок 13" descr="http://nsportal.ru/sites/default/files/2013/07/30/1_titulnik.jp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725143"/>
            <a:ext cx="2808312" cy="1939531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Рисунок 14" descr="C:\Users\ussr1\Pictures\Сканы\Скан_20171109 (11).jpg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7662" y="1772816"/>
            <a:ext cx="1944216" cy="2661784"/>
          </a:xfrm>
          <a:prstGeom prst="rect">
            <a:avLst/>
          </a:prstGeom>
          <a:noFill/>
          <a:ln>
            <a:noFill/>
          </a:ln>
        </p:spPr>
      </p:pic>
      <p:pic>
        <p:nvPicPr>
          <p:cNvPr id="9218" name="Picture 2" descr="C:\Users\ussr1\Pictures\Сканы\Скан_20171109 (12)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572" y="1740019"/>
            <a:ext cx="1968644" cy="2694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004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321" y="4869160"/>
            <a:ext cx="2375678" cy="1988840"/>
          </a:xfrm>
          <a:prstGeom prst="rect">
            <a:avLst/>
          </a:prstGeom>
        </p:spPr>
      </p:pic>
      <p:sp>
        <p:nvSpPr>
          <p:cNvPr id="4" name="Овал 3"/>
          <p:cNvSpPr/>
          <p:nvPr/>
        </p:nvSpPr>
        <p:spPr>
          <a:xfrm>
            <a:off x="1043392" y="260648"/>
            <a:ext cx="691276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1475656" y="692697"/>
            <a:ext cx="619268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1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Созданы виртуальные экскурсии на экологические темы: «Памятники природы </a:t>
            </a:r>
            <a:r>
              <a:rPr lang="ru-RU" sz="16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кармаскалинского</a:t>
            </a:r>
            <a:r>
              <a:rPr lang="ru-RU" sz="1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района. Музей леса </a:t>
            </a:r>
            <a:r>
              <a:rPr lang="ru-RU" sz="16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г.Уфы</a:t>
            </a:r>
            <a:r>
              <a:rPr lang="ru-RU" sz="1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»</a:t>
            </a:r>
            <a:endParaRPr lang="ru-RU" sz="1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5" y="1916832"/>
            <a:ext cx="2981269" cy="1890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E:\пещера\409317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22012"/>
            <a:ext cx="2520280" cy="188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пещера\1443046570_bolshoy-tolpak-lebedi (1)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9902" y="1916833"/>
            <a:ext cx="2928242" cy="190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ssr1\Desktop\imgpreview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332831"/>
            <a:ext cx="3240360" cy="2151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6809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1092" y="5273824"/>
            <a:ext cx="1892305" cy="1584176"/>
          </a:xfrm>
          <a:prstGeom prst="rect">
            <a:avLst/>
          </a:prstGeom>
        </p:spPr>
      </p:pic>
      <p:sp>
        <p:nvSpPr>
          <p:cNvPr id="4" name="Овал 3"/>
          <p:cNvSpPr/>
          <p:nvPr/>
        </p:nvSpPr>
        <p:spPr>
          <a:xfrm>
            <a:off x="251519" y="260648"/>
            <a:ext cx="8905343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ru-RU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Районный </a:t>
            </a:r>
            <a:r>
              <a:rPr lang="ru-RU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семинар для </a:t>
            </a:r>
            <a:r>
              <a:rPr lang="ru-RU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руководителей         Круглый </a:t>
            </a:r>
            <a:r>
              <a:rPr lang="ru-RU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стол на </a:t>
            </a:r>
            <a:r>
              <a:rPr lang="ru-RU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тему: «</a:t>
            </a:r>
            <a:r>
              <a:rPr lang="ru-RU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Реализация ФГОС ДО,</a:t>
            </a:r>
          </a:p>
          <a:p>
            <a:pPr lvl="0" algn="ctr"/>
            <a:r>
              <a:rPr lang="ru-RU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 опыт, проблемы, перспектива</a:t>
            </a:r>
            <a:r>
              <a:rPr lang="ru-RU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» </a:t>
            </a:r>
          </a:p>
          <a:p>
            <a:pPr lvl="0" algn="ctr"/>
            <a:r>
              <a:rPr lang="ru-RU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по теме: «Весна пришла, природа родного края»</a:t>
            </a:r>
            <a:endParaRPr lang="ru-RU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/>
            </a:endParaRPr>
          </a:p>
        </p:txBody>
      </p:sp>
      <p:pic>
        <p:nvPicPr>
          <p:cNvPr id="16" name="Рисунок 15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3429000"/>
            <a:ext cx="4572635" cy="3429000"/>
          </a:xfrm>
          <a:prstGeom prst="rect">
            <a:avLst/>
          </a:prstGeom>
        </p:spPr>
      </p:pic>
      <p:pic>
        <p:nvPicPr>
          <p:cNvPr id="17" name="Рисунок 16"/>
          <p:cNvPicPr/>
          <p:nvPr/>
        </p:nvPicPr>
        <p:blipFill>
          <a:blip r:embed="rId4"/>
          <a:stretch>
            <a:fillRect/>
          </a:stretch>
        </p:blipFill>
        <p:spPr>
          <a:xfrm>
            <a:off x="4560762" y="1798857"/>
            <a:ext cx="4572635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73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Овал 3"/>
          <p:cNvSpPr/>
          <p:nvPr/>
        </p:nvSpPr>
        <p:spPr>
          <a:xfrm>
            <a:off x="187860" y="290184"/>
            <a:ext cx="8905343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ru-RU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Круглый </a:t>
            </a:r>
            <a:r>
              <a:rPr lang="ru-RU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стол на </a:t>
            </a:r>
            <a:r>
              <a:rPr lang="ru-RU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тему: «</a:t>
            </a:r>
            <a:r>
              <a:rPr lang="ru-RU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Реализация ФГОС ДО,</a:t>
            </a:r>
          </a:p>
          <a:p>
            <a:pPr lvl="0" algn="ctr"/>
            <a:r>
              <a:rPr lang="ru-RU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 опыт, проблемы, перспектива</a:t>
            </a:r>
            <a:r>
              <a:rPr lang="ru-RU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» </a:t>
            </a:r>
          </a:p>
          <a:p>
            <a:pPr lvl="0" algn="ctr"/>
            <a:r>
              <a:rPr lang="ru-RU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по теме: «Весна пришла, природа родного края»</a:t>
            </a:r>
            <a:endParaRPr lang="ru-RU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320050" y="1802352"/>
            <a:ext cx="8640961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b="1" dirty="0">
                <a:solidFill>
                  <a:srgbClr val="002060"/>
                </a:solidFill>
              </a:rPr>
              <a:t>На семинаре  были проведены открытые  мероприятия </a:t>
            </a:r>
            <a:r>
              <a:rPr lang="ru-RU" b="1" dirty="0" smtClean="0">
                <a:solidFill>
                  <a:srgbClr val="002060"/>
                </a:solidFill>
              </a:rPr>
              <a:t>:</a:t>
            </a:r>
          </a:p>
          <a:p>
            <a:endParaRPr lang="ru-RU" b="1" dirty="0" smtClean="0">
              <a:solidFill>
                <a:srgbClr val="002060"/>
              </a:solidFill>
            </a:endParaRPr>
          </a:p>
          <a:p>
            <a:pPr marL="285750" indent="-285750">
              <a:buFontTx/>
              <a:buChar char="-"/>
            </a:pPr>
            <a:r>
              <a:rPr lang="ru-RU" b="1" dirty="0" smtClean="0">
                <a:solidFill>
                  <a:srgbClr val="002060"/>
                </a:solidFill>
              </a:rPr>
              <a:t>ООД </a:t>
            </a:r>
            <a:r>
              <a:rPr lang="ru-RU" b="1" dirty="0">
                <a:solidFill>
                  <a:srgbClr val="002060"/>
                </a:solidFill>
              </a:rPr>
              <a:t>по художественно-эстетическому развитию «Заколдованная весна» в средней группе (музыкальный руководитель </a:t>
            </a:r>
            <a:r>
              <a:rPr lang="ru-RU" b="1" dirty="0" err="1">
                <a:solidFill>
                  <a:srgbClr val="002060"/>
                </a:solidFill>
              </a:rPr>
              <a:t>Муртазина</a:t>
            </a:r>
            <a:r>
              <a:rPr lang="ru-RU" b="1" dirty="0">
                <a:solidFill>
                  <a:srgbClr val="002060"/>
                </a:solidFill>
              </a:rPr>
              <a:t> Г.Р.)., </a:t>
            </a:r>
            <a:endParaRPr lang="ru-RU" b="1" dirty="0" smtClean="0">
              <a:solidFill>
                <a:srgbClr val="002060"/>
              </a:solidFill>
            </a:endParaRPr>
          </a:p>
          <a:p>
            <a:pPr marL="285750" indent="-285750">
              <a:buFontTx/>
              <a:buChar char="-"/>
            </a:pPr>
            <a:endParaRPr lang="ru-RU" b="1" dirty="0" smtClean="0">
              <a:solidFill>
                <a:srgbClr val="002060"/>
              </a:solidFill>
            </a:endParaRPr>
          </a:p>
          <a:p>
            <a:r>
              <a:rPr lang="ru-RU" b="1" dirty="0" smtClean="0">
                <a:solidFill>
                  <a:srgbClr val="002060"/>
                </a:solidFill>
              </a:rPr>
              <a:t> </a:t>
            </a:r>
          </a:p>
        </p:txBody>
      </p:sp>
      <p:pic>
        <p:nvPicPr>
          <p:cNvPr id="8" name="Picture 2" descr="C:\Users\1\Desktop\ЗВЕЗДОЧКИ-2016\125___03\IMG_1474.JP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0" y="3579107"/>
            <a:ext cx="4476022" cy="3287959"/>
          </a:xfrm>
          <a:prstGeom prst="ellipse">
            <a:avLst/>
          </a:prstGeom>
          <a:ln>
            <a:noFill/>
          </a:ln>
          <a:effectLst>
            <a:softEdge rad="112500"/>
          </a:effectLst>
          <a:extLst/>
        </p:spPr>
      </p:pic>
      <p:pic>
        <p:nvPicPr>
          <p:cNvPr id="9" name="Picture 2" descr="C:\Users\1\Desktop\ЗВЕЗДОЧКИ-2016\125___03\IMG_1509.JPG"/>
          <p:cNvPicPr>
            <a:picLocks noChangeAspect="1" noChangeArrowheads="1"/>
          </p:cNvPicPr>
          <p:nvPr/>
        </p:nvPicPr>
        <p:blipFill>
          <a:blip r:embed="rId3" cstate="print">
            <a:extLst/>
          </a:blip>
          <a:srcRect/>
          <a:stretch>
            <a:fillRect/>
          </a:stretch>
        </p:blipFill>
        <p:spPr bwMode="auto">
          <a:xfrm>
            <a:off x="4572000" y="3403078"/>
            <a:ext cx="4606771" cy="3454922"/>
          </a:xfrm>
          <a:prstGeom prst="ellipse">
            <a:avLst/>
          </a:prstGeom>
          <a:ln>
            <a:noFill/>
          </a:ln>
          <a:effectLst>
            <a:softEdge rad="112500"/>
          </a:effectLst>
          <a:extLst/>
        </p:spPr>
      </p:pic>
    </p:spTree>
    <p:extLst>
      <p:ext uri="{BB962C8B-B14F-4D97-AF65-F5344CB8AC3E}">
        <p14:creationId xmlns:p14="http://schemas.microsoft.com/office/powerpoint/2010/main" val="303470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1092" y="5273824"/>
            <a:ext cx="1892305" cy="1584176"/>
          </a:xfrm>
          <a:prstGeom prst="rect">
            <a:avLst/>
          </a:prstGeom>
        </p:spPr>
      </p:pic>
      <p:sp>
        <p:nvSpPr>
          <p:cNvPr id="4" name="Овал 3"/>
          <p:cNvSpPr/>
          <p:nvPr/>
        </p:nvSpPr>
        <p:spPr>
          <a:xfrm>
            <a:off x="187860" y="290184"/>
            <a:ext cx="8905343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ru-RU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Круглый </a:t>
            </a:r>
            <a:r>
              <a:rPr lang="ru-RU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стол на </a:t>
            </a:r>
            <a:r>
              <a:rPr lang="ru-RU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тему: «</a:t>
            </a:r>
            <a:r>
              <a:rPr lang="ru-RU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Реализация ФГОС ДО,</a:t>
            </a:r>
          </a:p>
          <a:p>
            <a:pPr lvl="0" algn="ctr"/>
            <a:r>
              <a:rPr lang="ru-RU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 опыт, проблемы, перспектива</a:t>
            </a:r>
            <a:r>
              <a:rPr lang="ru-RU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» </a:t>
            </a:r>
          </a:p>
          <a:p>
            <a:pPr lvl="0" algn="ctr"/>
            <a:r>
              <a:rPr lang="ru-RU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по теме: «Весна пришла, природа родного края»</a:t>
            </a:r>
            <a:endParaRPr lang="ru-RU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320050" y="1802352"/>
            <a:ext cx="8640961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b="1" dirty="0">
                <a:solidFill>
                  <a:srgbClr val="002060"/>
                </a:solidFill>
              </a:rPr>
              <a:t>На семинаре  были проведены открытые  мероприятия </a:t>
            </a:r>
            <a:r>
              <a:rPr lang="ru-RU" b="1" dirty="0" smtClean="0">
                <a:solidFill>
                  <a:srgbClr val="002060"/>
                </a:solidFill>
              </a:rPr>
              <a:t>:</a:t>
            </a:r>
          </a:p>
          <a:p>
            <a:endParaRPr lang="ru-RU" b="1" dirty="0" smtClean="0">
              <a:solidFill>
                <a:srgbClr val="002060"/>
              </a:solidFill>
            </a:endParaRPr>
          </a:p>
          <a:p>
            <a:endParaRPr lang="ru-RU" b="1" dirty="0" smtClean="0">
              <a:solidFill>
                <a:srgbClr val="002060"/>
              </a:solidFill>
            </a:endParaRPr>
          </a:p>
          <a:p>
            <a:pPr marL="285750" indent="-285750">
              <a:buFontTx/>
              <a:buChar char="-"/>
            </a:pPr>
            <a:r>
              <a:rPr lang="ru-RU" b="1" dirty="0" smtClean="0">
                <a:solidFill>
                  <a:srgbClr val="002060"/>
                </a:solidFill>
              </a:rPr>
              <a:t>«</a:t>
            </a:r>
            <a:r>
              <a:rPr lang="ru-RU" b="1" dirty="0">
                <a:solidFill>
                  <a:srgbClr val="002060"/>
                </a:solidFill>
              </a:rPr>
              <a:t>Памятники природы родного края» в старшей группе №2 (</a:t>
            </a:r>
            <a:r>
              <a:rPr lang="ru-RU" b="1" dirty="0" err="1">
                <a:solidFill>
                  <a:srgbClr val="002060"/>
                </a:solidFill>
              </a:rPr>
              <a:t>Кутлубаева</a:t>
            </a:r>
            <a:r>
              <a:rPr lang="ru-RU" b="1" dirty="0">
                <a:solidFill>
                  <a:srgbClr val="002060"/>
                </a:solidFill>
              </a:rPr>
              <a:t> З.М.). , где дети совершали виртуальную экскурсию по памятникам природы </a:t>
            </a:r>
            <a:r>
              <a:rPr lang="ru-RU" b="1" dirty="0" err="1">
                <a:solidFill>
                  <a:srgbClr val="002060"/>
                </a:solidFill>
              </a:rPr>
              <a:t>Кармскалинского</a:t>
            </a:r>
            <a:r>
              <a:rPr lang="ru-RU" b="1" dirty="0">
                <a:solidFill>
                  <a:srgbClr val="002060"/>
                </a:solidFill>
              </a:rPr>
              <a:t> района</a:t>
            </a:r>
            <a:r>
              <a:rPr lang="ru-RU" b="1" dirty="0" smtClean="0">
                <a:solidFill>
                  <a:srgbClr val="002060"/>
                </a:solidFill>
              </a:rPr>
              <a:t>.</a:t>
            </a:r>
          </a:p>
          <a:p>
            <a:r>
              <a:rPr lang="ru-RU" b="1" dirty="0" smtClean="0">
                <a:solidFill>
                  <a:srgbClr val="002060"/>
                </a:solidFill>
              </a:rPr>
              <a:t> </a:t>
            </a:r>
          </a:p>
          <a:p>
            <a:r>
              <a:rPr lang="ru-RU" b="1" dirty="0" smtClean="0">
                <a:solidFill>
                  <a:srgbClr val="002060"/>
                </a:solidFill>
              </a:rPr>
              <a:t>               </a:t>
            </a:r>
            <a:endParaRPr lang="ru-RU" b="1" dirty="0">
              <a:solidFill>
                <a:srgbClr val="002060"/>
              </a:solidFill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16" y="4077072"/>
            <a:ext cx="3559534" cy="2664296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8132" y="4077071"/>
            <a:ext cx="3612401" cy="2709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3211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1092" y="5273824"/>
            <a:ext cx="1892305" cy="1584176"/>
          </a:xfrm>
          <a:prstGeom prst="rect">
            <a:avLst/>
          </a:prstGeom>
        </p:spPr>
      </p:pic>
      <p:sp>
        <p:nvSpPr>
          <p:cNvPr id="4" name="Овал 3"/>
          <p:cNvSpPr/>
          <p:nvPr/>
        </p:nvSpPr>
        <p:spPr>
          <a:xfrm>
            <a:off x="187860" y="290184"/>
            <a:ext cx="8905343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ru-RU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Круглый </a:t>
            </a:r>
            <a:r>
              <a:rPr lang="ru-RU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стол на </a:t>
            </a:r>
            <a:r>
              <a:rPr lang="ru-RU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тему: «</a:t>
            </a:r>
            <a:r>
              <a:rPr lang="ru-RU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Реализация ФГОС ДО,</a:t>
            </a:r>
          </a:p>
          <a:p>
            <a:pPr lvl="0" algn="ctr"/>
            <a:r>
              <a:rPr lang="ru-RU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 опыт, проблемы, перспектива</a:t>
            </a:r>
            <a:r>
              <a:rPr lang="ru-RU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» </a:t>
            </a:r>
          </a:p>
          <a:p>
            <a:pPr lvl="0" algn="ctr"/>
            <a:r>
              <a:rPr lang="ru-RU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по теме: «Весна пришла, природа родного края»</a:t>
            </a:r>
            <a:endParaRPr lang="ru-RU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320050" y="1802352"/>
            <a:ext cx="8640961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b="1" dirty="0">
                <a:solidFill>
                  <a:srgbClr val="002060"/>
                </a:solidFill>
              </a:rPr>
              <a:t>На семинаре  были проведены открытые  мероприятия </a:t>
            </a:r>
            <a:r>
              <a:rPr lang="ru-RU" b="1" dirty="0" smtClean="0">
                <a:solidFill>
                  <a:srgbClr val="002060"/>
                </a:solidFill>
              </a:rPr>
              <a:t>:</a:t>
            </a:r>
          </a:p>
          <a:p>
            <a:endParaRPr lang="ru-RU" b="1" dirty="0" smtClean="0">
              <a:solidFill>
                <a:srgbClr val="002060"/>
              </a:solidFill>
            </a:endParaRPr>
          </a:p>
          <a:p>
            <a:r>
              <a:rPr lang="ru-RU" b="1" dirty="0" smtClean="0">
                <a:solidFill>
                  <a:srgbClr val="002060"/>
                </a:solidFill>
              </a:rPr>
              <a:t>-  Воспитанники </a:t>
            </a:r>
            <a:r>
              <a:rPr lang="ru-RU" b="1" dirty="0">
                <a:solidFill>
                  <a:srgbClr val="002060"/>
                </a:solidFill>
              </a:rPr>
              <a:t>средних групп продемонстрировали  </a:t>
            </a:r>
            <a:r>
              <a:rPr lang="ru-RU" b="1" dirty="0" err="1">
                <a:solidFill>
                  <a:srgbClr val="002060"/>
                </a:solidFill>
              </a:rPr>
              <a:t>дифеле</a:t>
            </a:r>
            <a:r>
              <a:rPr lang="ru-RU" b="1" dirty="0">
                <a:solidFill>
                  <a:srgbClr val="002060"/>
                </a:solidFill>
              </a:rPr>
              <a:t> </a:t>
            </a:r>
            <a:r>
              <a:rPr lang="ru-RU" b="1" dirty="0" smtClean="0">
                <a:solidFill>
                  <a:srgbClr val="002060"/>
                </a:solidFill>
              </a:rPr>
              <a:t>   «</a:t>
            </a:r>
            <a:r>
              <a:rPr lang="ru-RU" b="1" dirty="0">
                <a:solidFill>
                  <a:srgbClr val="002060"/>
                </a:solidFill>
              </a:rPr>
              <a:t>Времена года»  в разных красочных, ярких костюмах с </a:t>
            </a:r>
            <a:r>
              <a:rPr lang="ru-RU" b="1" dirty="0" smtClean="0">
                <a:solidFill>
                  <a:srgbClr val="002060"/>
                </a:solidFill>
              </a:rPr>
              <a:t> участием </a:t>
            </a:r>
            <a:r>
              <a:rPr lang="ru-RU" b="1" dirty="0">
                <a:solidFill>
                  <a:srgbClr val="002060"/>
                </a:solidFill>
              </a:rPr>
              <a:t>музыкальных руководителей </a:t>
            </a:r>
            <a:r>
              <a:rPr lang="ru-RU" b="1" dirty="0" err="1">
                <a:solidFill>
                  <a:srgbClr val="002060"/>
                </a:solidFill>
              </a:rPr>
              <a:t>Муртазиной</a:t>
            </a:r>
            <a:r>
              <a:rPr lang="ru-RU" b="1" dirty="0">
                <a:solidFill>
                  <a:srgbClr val="002060"/>
                </a:solidFill>
              </a:rPr>
              <a:t> Г.Р., </a:t>
            </a:r>
            <a:r>
              <a:rPr lang="ru-RU" b="1" dirty="0" err="1">
                <a:solidFill>
                  <a:srgbClr val="002060"/>
                </a:solidFill>
              </a:rPr>
              <a:t>Биктимировой</a:t>
            </a:r>
            <a:r>
              <a:rPr lang="ru-RU" b="1" dirty="0">
                <a:solidFill>
                  <a:srgbClr val="002060"/>
                </a:solidFill>
              </a:rPr>
              <a:t> Л.М., воспитателей </a:t>
            </a:r>
            <a:r>
              <a:rPr lang="ru-RU" b="1" dirty="0" err="1">
                <a:solidFill>
                  <a:srgbClr val="002060"/>
                </a:solidFill>
              </a:rPr>
              <a:t>Рахимкуловой</a:t>
            </a:r>
            <a:r>
              <a:rPr lang="ru-RU" b="1" dirty="0">
                <a:solidFill>
                  <a:srgbClr val="002060"/>
                </a:solidFill>
              </a:rPr>
              <a:t> Г.Н., </a:t>
            </a:r>
            <a:r>
              <a:rPr lang="ru-RU" b="1" dirty="0" err="1">
                <a:solidFill>
                  <a:srgbClr val="002060"/>
                </a:solidFill>
              </a:rPr>
              <a:t>Хамидуллиной</a:t>
            </a:r>
            <a:r>
              <a:rPr lang="ru-RU" b="1" dirty="0">
                <a:solidFill>
                  <a:srgbClr val="002060"/>
                </a:solidFill>
              </a:rPr>
              <a:t> И.Г., </a:t>
            </a:r>
            <a:r>
              <a:rPr lang="ru-RU" b="1" dirty="0" err="1">
                <a:solidFill>
                  <a:srgbClr val="002060"/>
                </a:solidFill>
              </a:rPr>
              <a:t>Мухамедьяновой</a:t>
            </a:r>
            <a:r>
              <a:rPr lang="ru-RU" b="1" dirty="0">
                <a:solidFill>
                  <a:srgbClr val="002060"/>
                </a:solidFill>
              </a:rPr>
              <a:t> Д.К., </a:t>
            </a:r>
            <a:r>
              <a:rPr lang="ru-RU" b="1" dirty="0" err="1">
                <a:solidFill>
                  <a:srgbClr val="002060"/>
                </a:solidFill>
              </a:rPr>
              <a:t>Буляковой</a:t>
            </a:r>
            <a:r>
              <a:rPr lang="ru-RU" b="1" dirty="0">
                <a:solidFill>
                  <a:srgbClr val="002060"/>
                </a:solidFill>
              </a:rPr>
              <a:t> Л.П.                    </a:t>
            </a: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20" y="3881205"/>
            <a:ext cx="5292080" cy="2976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350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854516" y="2967335"/>
            <a:ext cx="7435049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ru-RU" sz="2800" b="1" cap="none" spc="0" dirty="0" smtClean="0">
                <a:ln/>
                <a:solidFill>
                  <a:srgbClr val="FF0000"/>
                </a:solidFill>
                <a:effectLst/>
              </a:rPr>
              <a:t>Театрализованное представление </a:t>
            </a:r>
          </a:p>
          <a:p>
            <a:pPr algn="ctr"/>
            <a:r>
              <a:rPr lang="ru-RU" sz="2800" b="1" cap="none" spc="0" dirty="0" smtClean="0">
                <a:ln/>
                <a:solidFill>
                  <a:srgbClr val="FF0000"/>
                </a:solidFill>
                <a:effectLst/>
              </a:rPr>
              <a:t>«Медведь и пчелы»</a:t>
            </a:r>
            <a:endParaRPr lang="ru-RU" sz="2800" b="1" cap="none" spc="0" dirty="0">
              <a:ln/>
              <a:solidFill>
                <a:srgbClr val="FF0000"/>
              </a:solidFill>
              <a:effectLst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1424" y="210030"/>
            <a:ext cx="2067979" cy="2757305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05" y="4293096"/>
            <a:ext cx="3160744" cy="2587451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1" y="4365104"/>
            <a:ext cx="2796717" cy="2473517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1452" y="228811"/>
            <a:ext cx="3442010" cy="2581508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7037"/>
            <a:ext cx="3503121" cy="2420298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50" y="4176542"/>
            <a:ext cx="3067894" cy="2652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830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409204"/>
            <a:ext cx="2375678" cy="1988840"/>
          </a:xfrm>
          <a:prstGeom prst="rect">
            <a:avLst/>
          </a:prstGeom>
        </p:spPr>
      </p:pic>
      <p:sp>
        <p:nvSpPr>
          <p:cNvPr id="3" name="Скругленный прямоугольник 2"/>
          <p:cNvSpPr/>
          <p:nvPr/>
        </p:nvSpPr>
        <p:spPr>
          <a:xfrm>
            <a:off x="1763688" y="188641"/>
            <a:ext cx="6264696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2123728" y="332656"/>
            <a:ext cx="525658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Уголок природы</a:t>
            </a:r>
            <a:endParaRPr lang="ru-RU" sz="2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59184"/>
            <a:ext cx="3932468" cy="269983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7656" y="2780928"/>
            <a:ext cx="4383418" cy="291678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0349" y="2574208"/>
            <a:ext cx="3899926" cy="29249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1" y="690063"/>
            <a:ext cx="4211361" cy="23503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0056" y="4068296"/>
            <a:ext cx="3815616" cy="286171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17197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409204"/>
            <a:ext cx="2375678" cy="1988840"/>
          </a:xfrm>
          <a:prstGeom prst="rect">
            <a:avLst/>
          </a:prstGeom>
        </p:spPr>
      </p:pic>
      <p:sp>
        <p:nvSpPr>
          <p:cNvPr id="3" name="Скругленный прямоугольник 2"/>
          <p:cNvSpPr/>
          <p:nvPr/>
        </p:nvSpPr>
        <p:spPr>
          <a:xfrm>
            <a:off x="1763688" y="188641"/>
            <a:ext cx="6264696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2123728" y="332656"/>
            <a:ext cx="525658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Уголок природы</a:t>
            </a:r>
            <a:endParaRPr lang="ru-RU" sz="2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46" y="332656"/>
            <a:ext cx="2983261" cy="397768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269" y="3717032"/>
            <a:ext cx="4405751" cy="330431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0875" y="3816706"/>
            <a:ext cx="4139952" cy="31049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6481" y="286837"/>
            <a:ext cx="3114346" cy="415246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3607" y="710265"/>
            <a:ext cx="3003798" cy="40050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96385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763688" y="188641"/>
            <a:ext cx="6264696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2123728" y="332656"/>
            <a:ext cx="5256584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Огород на окне</a:t>
            </a:r>
            <a:endParaRPr lang="ru-RU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97633"/>
            <a:ext cx="3540743" cy="235605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9476" y="931156"/>
            <a:ext cx="4067944" cy="270686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60" y="4401108"/>
            <a:ext cx="3275856" cy="24568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3933056"/>
            <a:ext cx="3707903" cy="305095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5" y="1988840"/>
            <a:ext cx="2880320" cy="381642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16186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763688" y="188641"/>
            <a:ext cx="6264696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2123728" y="332656"/>
            <a:ext cx="5256584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Огород на окне</a:t>
            </a:r>
            <a:endParaRPr lang="ru-RU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1" y="917430"/>
            <a:ext cx="2855785" cy="380771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5296" y="941678"/>
            <a:ext cx="3003798" cy="40050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6588" y="1124744"/>
            <a:ext cx="2935343" cy="391379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5841" y="3717032"/>
            <a:ext cx="2520280" cy="336037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0016" y="3913622"/>
            <a:ext cx="3753144" cy="316378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33365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763688" y="188641"/>
            <a:ext cx="6264696" cy="9541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2051720" y="188642"/>
            <a:ext cx="5328592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Уголок экспериментирования</a:t>
            </a:r>
            <a:endParaRPr lang="ru-RU" sz="2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2100" y="3923208"/>
            <a:ext cx="3816424" cy="28623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67748"/>
            <a:ext cx="4158021" cy="23762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8958" y="1113745"/>
            <a:ext cx="3671900" cy="243026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3" y="4047115"/>
            <a:ext cx="4708523" cy="274980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3" y="1954990"/>
            <a:ext cx="2762038" cy="36827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81726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763688" y="188641"/>
            <a:ext cx="6264696" cy="72007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2051720" y="188642"/>
            <a:ext cx="532859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огород</a:t>
            </a:r>
            <a:endParaRPr lang="ru-RU" sz="2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80" y="908720"/>
            <a:ext cx="3648405" cy="27363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4110105"/>
            <a:ext cx="3803915" cy="28529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714500"/>
            <a:ext cx="2787774" cy="371703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05064"/>
            <a:ext cx="3980865" cy="285293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777" y="908720"/>
            <a:ext cx="2449409" cy="326587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11703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459394">
            <a:off x="6203842" y="3201022"/>
            <a:ext cx="2545188" cy="33935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060848"/>
            <a:ext cx="3803915" cy="28529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520466">
            <a:off x="584806" y="655149"/>
            <a:ext cx="2298856" cy="30651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77461">
            <a:off x="340319" y="3279998"/>
            <a:ext cx="2571749" cy="342899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49171">
            <a:off x="6132840" y="291320"/>
            <a:ext cx="2375389" cy="316718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9359" y="4510170"/>
            <a:ext cx="3744348" cy="280826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9359" y="-63910"/>
            <a:ext cx="3419872" cy="25649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Прямоугольник 11"/>
          <p:cNvSpPr/>
          <p:nvPr/>
        </p:nvSpPr>
        <p:spPr>
          <a:xfrm>
            <a:off x="0" y="0"/>
            <a:ext cx="867645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ru-RU" sz="2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      </a:t>
            </a:r>
          </a:p>
          <a:p>
            <a:r>
              <a:rPr lang="ru-RU" sz="2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ru-RU" sz="2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цветники</a:t>
            </a:r>
            <a:r>
              <a:rPr lang="ru-RU" sz="2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                                                                    </a:t>
            </a:r>
            <a:r>
              <a:rPr lang="ru-RU" sz="20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цветники</a:t>
            </a:r>
            <a:endParaRPr lang="ru-RU" sz="2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3610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3792102" y="2215953"/>
            <a:ext cx="2880320" cy="1008112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2466930" y="1229498"/>
            <a:ext cx="1152128" cy="3096344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6324" y="2468262"/>
            <a:ext cx="907283" cy="1524235"/>
          </a:xfrm>
          <a:prstGeom prst="ellipse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3737" y="51713"/>
            <a:ext cx="1138594" cy="12950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8228" y="4228781"/>
            <a:ext cx="1530896" cy="153089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8858" y="3230379"/>
            <a:ext cx="1140549" cy="114054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937303"/>
            <a:ext cx="938544" cy="155473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92497"/>
            <a:ext cx="944787" cy="191159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80345"/>
            <a:ext cx="818946" cy="123504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434" y="1683995"/>
            <a:ext cx="839814" cy="126651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504" y="388907"/>
            <a:ext cx="864096" cy="130313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6675"/>
            <a:ext cx="952500" cy="7143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3581" y="26607"/>
            <a:ext cx="1117404" cy="83700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0"/>
            <a:ext cx="1242864" cy="12428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2667" y="-64287"/>
            <a:ext cx="1239190" cy="1234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651" y="-64287"/>
            <a:ext cx="1298950" cy="1293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8228" y="864021"/>
            <a:ext cx="1225860" cy="1220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176" y="880361"/>
            <a:ext cx="1193050" cy="1188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4531731"/>
            <a:ext cx="1220455" cy="135143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2352" y="2630005"/>
            <a:ext cx="1105936" cy="154792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3034" y="1812777"/>
            <a:ext cx="780312" cy="1310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172" y="1163061"/>
            <a:ext cx="920122" cy="1545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Овал 12"/>
          <p:cNvSpPr/>
          <p:nvPr/>
        </p:nvSpPr>
        <p:spPr>
          <a:xfrm>
            <a:off x="1331640" y="2468262"/>
            <a:ext cx="576064" cy="41208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ru-RU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Овал 13"/>
          <p:cNvSpPr/>
          <p:nvPr/>
        </p:nvSpPr>
        <p:spPr>
          <a:xfrm>
            <a:off x="4185320" y="4820290"/>
            <a:ext cx="427347" cy="418358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15" name="Овал 14"/>
          <p:cNvSpPr/>
          <p:nvPr/>
        </p:nvSpPr>
        <p:spPr>
          <a:xfrm>
            <a:off x="5508105" y="4282851"/>
            <a:ext cx="504056" cy="418373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6" name="Овал 15"/>
          <p:cNvSpPr/>
          <p:nvPr/>
        </p:nvSpPr>
        <p:spPr>
          <a:xfrm>
            <a:off x="6951601" y="4461280"/>
            <a:ext cx="500718" cy="623903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 smtClean="0">
                <a:solidFill>
                  <a:schemeClr val="tx1"/>
                </a:solidFill>
              </a:rPr>
              <a:t>4</a:t>
            </a:r>
            <a:endParaRPr lang="ru-RU" dirty="0">
              <a:solidFill>
                <a:schemeClr val="tx1"/>
              </a:solidFill>
            </a:endParaRPr>
          </a:p>
        </p:txBody>
      </p:sp>
      <p:sp>
        <p:nvSpPr>
          <p:cNvPr id="17" name="Овал 16"/>
          <p:cNvSpPr/>
          <p:nvPr/>
        </p:nvSpPr>
        <p:spPr>
          <a:xfrm>
            <a:off x="8100392" y="4461281"/>
            <a:ext cx="432048" cy="479887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 smtClean="0">
                <a:solidFill>
                  <a:schemeClr val="tx1"/>
                </a:solidFill>
              </a:rPr>
              <a:t>5</a:t>
            </a:r>
            <a:endParaRPr lang="ru-RU" dirty="0">
              <a:solidFill>
                <a:schemeClr val="tx1"/>
              </a:solidFill>
            </a:endParaRPr>
          </a:p>
        </p:txBody>
      </p:sp>
      <p:sp>
        <p:nvSpPr>
          <p:cNvPr id="18" name="Овал 17"/>
          <p:cNvSpPr/>
          <p:nvPr/>
        </p:nvSpPr>
        <p:spPr>
          <a:xfrm>
            <a:off x="7668344" y="1935990"/>
            <a:ext cx="432048" cy="53227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 smtClean="0">
                <a:solidFill>
                  <a:schemeClr val="tx1"/>
                </a:solidFill>
              </a:rPr>
              <a:t>6</a:t>
            </a:r>
            <a:endParaRPr lang="ru-RU" dirty="0">
              <a:solidFill>
                <a:schemeClr val="tx1"/>
              </a:solidFill>
            </a:endParaRPr>
          </a:p>
        </p:txBody>
      </p:sp>
      <p:sp>
        <p:nvSpPr>
          <p:cNvPr id="19" name="Овал 18"/>
          <p:cNvSpPr/>
          <p:nvPr/>
        </p:nvSpPr>
        <p:spPr>
          <a:xfrm>
            <a:off x="7668344" y="445110"/>
            <a:ext cx="432048" cy="435251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 smtClean="0">
                <a:solidFill>
                  <a:schemeClr val="tx1"/>
                </a:solidFill>
              </a:rPr>
              <a:t>7</a:t>
            </a:r>
            <a:endParaRPr lang="ru-RU" dirty="0">
              <a:solidFill>
                <a:schemeClr val="tx1"/>
              </a:solidFill>
            </a:endParaRPr>
          </a:p>
        </p:txBody>
      </p:sp>
      <p:sp>
        <p:nvSpPr>
          <p:cNvPr id="20" name="Овал 19"/>
          <p:cNvSpPr/>
          <p:nvPr/>
        </p:nvSpPr>
        <p:spPr>
          <a:xfrm>
            <a:off x="5096426" y="1812777"/>
            <a:ext cx="466273" cy="46597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 smtClean="0">
                <a:solidFill>
                  <a:schemeClr val="tx1"/>
                </a:solidFill>
              </a:rPr>
              <a:t>8</a:t>
            </a:r>
            <a:endParaRPr lang="ru-RU" dirty="0">
              <a:solidFill>
                <a:schemeClr val="tx1"/>
              </a:solidFill>
            </a:endParaRPr>
          </a:p>
        </p:txBody>
      </p:sp>
      <p:sp>
        <p:nvSpPr>
          <p:cNvPr id="21" name="Овал 20"/>
          <p:cNvSpPr/>
          <p:nvPr/>
        </p:nvSpPr>
        <p:spPr>
          <a:xfrm>
            <a:off x="3131840" y="621432"/>
            <a:ext cx="432048" cy="432011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 smtClean="0">
                <a:solidFill>
                  <a:schemeClr val="tx1"/>
                </a:solidFill>
              </a:rPr>
              <a:t>9</a:t>
            </a:r>
            <a:endParaRPr lang="ru-RU" dirty="0">
              <a:solidFill>
                <a:schemeClr val="tx1"/>
              </a:solidFill>
            </a:endParaRPr>
          </a:p>
        </p:txBody>
      </p:sp>
      <p:sp>
        <p:nvSpPr>
          <p:cNvPr id="22" name="Овал 21"/>
          <p:cNvSpPr/>
          <p:nvPr/>
        </p:nvSpPr>
        <p:spPr>
          <a:xfrm>
            <a:off x="1403648" y="621432"/>
            <a:ext cx="648072" cy="419041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600" dirty="0" smtClean="0">
                <a:solidFill>
                  <a:schemeClr val="tx1"/>
                </a:solidFill>
              </a:rPr>
              <a:t>10</a:t>
            </a:r>
            <a:endParaRPr lang="ru-RU" sz="1600" dirty="0">
              <a:solidFill>
                <a:schemeClr val="tx1"/>
              </a:solidFill>
            </a:endParaRPr>
          </a:p>
        </p:txBody>
      </p:sp>
      <p:sp>
        <p:nvSpPr>
          <p:cNvPr id="23" name="Овал 22"/>
          <p:cNvSpPr/>
          <p:nvPr/>
        </p:nvSpPr>
        <p:spPr>
          <a:xfrm>
            <a:off x="472393" y="1373196"/>
            <a:ext cx="648072" cy="439581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ru-RU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Овал 23"/>
          <p:cNvSpPr/>
          <p:nvPr/>
        </p:nvSpPr>
        <p:spPr>
          <a:xfrm>
            <a:off x="4622684" y="3230379"/>
            <a:ext cx="473742" cy="453535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 smtClean="0">
                <a:solidFill>
                  <a:schemeClr val="tx1"/>
                </a:solidFill>
              </a:rPr>
              <a:t>2</a:t>
            </a:r>
            <a:endParaRPr lang="ru-RU" dirty="0">
              <a:solidFill>
                <a:schemeClr val="tx1"/>
              </a:solidFill>
            </a:endParaRPr>
          </a:p>
        </p:txBody>
      </p:sp>
      <p:cxnSp>
        <p:nvCxnSpPr>
          <p:cNvPr id="26" name="Прямая со стрелкой 25"/>
          <p:cNvCxnSpPr>
            <a:stCxn id="14" idx="0"/>
          </p:cNvCxnSpPr>
          <p:nvPr/>
        </p:nvCxnSpPr>
        <p:spPr>
          <a:xfrm flipV="1">
            <a:off x="4398994" y="3683914"/>
            <a:ext cx="352164" cy="11363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Прямая со стрелкой 27"/>
          <p:cNvCxnSpPr>
            <a:stCxn id="24" idx="5"/>
            <a:endCxn id="15" idx="1"/>
          </p:cNvCxnSpPr>
          <p:nvPr/>
        </p:nvCxnSpPr>
        <p:spPr>
          <a:xfrm>
            <a:off x="5027048" y="3617495"/>
            <a:ext cx="554874" cy="7266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Прямая со стрелкой 30"/>
          <p:cNvCxnSpPr>
            <a:stCxn id="15" idx="7"/>
            <a:endCxn id="16" idx="2"/>
          </p:cNvCxnSpPr>
          <p:nvPr/>
        </p:nvCxnSpPr>
        <p:spPr>
          <a:xfrm>
            <a:off x="5938344" y="4344120"/>
            <a:ext cx="1013257" cy="4291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67" name="Прямая со стрелкой 2066"/>
          <p:cNvCxnSpPr>
            <a:stCxn id="16" idx="6"/>
            <a:endCxn id="17" idx="2"/>
          </p:cNvCxnSpPr>
          <p:nvPr/>
        </p:nvCxnSpPr>
        <p:spPr>
          <a:xfrm flipV="1">
            <a:off x="7452319" y="4701225"/>
            <a:ext cx="648073" cy="7200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69" name="Прямая со стрелкой 2068"/>
          <p:cNvCxnSpPr>
            <a:stCxn id="17" idx="1"/>
            <a:endCxn id="18" idx="4"/>
          </p:cNvCxnSpPr>
          <p:nvPr/>
        </p:nvCxnSpPr>
        <p:spPr>
          <a:xfrm flipH="1" flipV="1">
            <a:off x="7884368" y="2468262"/>
            <a:ext cx="279296" cy="206329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71" name="Прямая со стрелкой 2070"/>
          <p:cNvCxnSpPr>
            <a:stCxn id="2064" idx="1"/>
          </p:cNvCxnSpPr>
          <p:nvPr/>
        </p:nvCxnSpPr>
        <p:spPr>
          <a:xfrm flipV="1">
            <a:off x="7810172" y="947055"/>
            <a:ext cx="23565" cy="9889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73" name="Прямая со стрелкой 2072"/>
          <p:cNvCxnSpPr>
            <a:stCxn id="19" idx="2"/>
            <a:endCxn id="20" idx="6"/>
          </p:cNvCxnSpPr>
          <p:nvPr/>
        </p:nvCxnSpPr>
        <p:spPr>
          <a:xfrm flipH="1">
            <a:off x="5562699" y="662736"/>
            <a:ext cx="2105645" cy="138302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75" name="Прямая со стрелкой 2074"/>
          <p:cNvCxnSpPr>
            <a:stCxn id="20" idx="2"/>
          </p:cNvCxnSpPr>
          <p:nvPr/>
        </p:nvCxnSpPr>
        <p:spPr>
          <a:xfrm flipH="1" flipV="1">
            <a:off x="3508495" y="947055"/>
            <a:ext cx="1587931" cy="109871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78" name="Прямая со стрелкой 2077"/>
          <p:cNvCxnSpPr>
            <a:stCxn id="21" idx="2"/>
            <a:endCxn id="22" idx="6"/>
          </p:cNvCxnSpPr>
          <p:nvPr/>
        </p:nvCxnSpPr>
        <p:spPr>
          <a:xfrm flipH="1" flipV="1">
            <a:off x="2051720" y="830953"/>
            <a:ext cx="1080120" cy="648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84" name="TextBox 2083"/>
          <p:cNvSpPr txBox="1"/>
          <p:nvPr/>
        </p:nvSpPr>
        <p:spPr>
          <a:xfrm>
            <a:off x="0" y="5883164"/>
            <a:ext cx="9143999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ru-RU" sz="1400" dirty="0" smtClean="0">
                <a:latin typeface="Times New Roman" pitchFamily="18" charset="0"/>
                <a:cs typeface="Times New Roman" pitchFamily="18" charset="0"/>
              </a:rPr>
              <a:t>Условные обозначения:</a:t>
            </a:r>
          </a:p>
          <a:p>
            <a:r>
              <a:rPr lang="ru-RU" sz="1400" dirty="0" smtClean="0">
                <a:latin typeface="Times New Roman" pitchFamily="18" charset="0"/>
                <a:cs typeface="Times New Roman" pitchFamily="18" charset="0"/>
              </a:rPr>
              <a:t>1-береза        	4-рябина		7-лиственница	10-малина	</a:t>
            </a:r>
            <a:r>
              <a:rPr lang="ru-RU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400" dirty="0" smtClean="0">
                <a:latin typeface="Times New Roman" pitchFamily="18" charset="0"/>
                <a:cs typeface="Times New Roman" pitchFamily="18" charset="0"/>
              </a:rPr>
              <a:t>  13 - липа	</a:t>
            </a:r>
          </a:p>
          <a:p>
            <a:r>
              <a:rPr lang="ru-RU" sz="1400" dirty="0" smtClean="0">
                <a:latin typeface="Times New Roman" pitchFamily="18" charset="0"/>
                <a:cs typeface="Times New Roman" pitchFamily="18" charset="0"/>
              </a:rPr>
              <a:t>2- ива	  	5-дуб		8-яблоня		11-тополь</a:t>
            </a:r>
          </a:p>
          <a:p>
            <a:r>
              <a:rPr lang="ru-RU" sz="1400" dirty="0" smtClean="0">
                <a:latin typeface="Times New Roman" pitchFamily="18" charset="0"/>
                <a:cs typeface="Times New Roman" pitchFamily="18" charset="0"/>
              </a:rPr>
              <a:t>3-вишня	  	6-ель		9-смородина	12-фонтан</a:t>
            </a:r>
            <a:endParaRPr lang="ru-RU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85" name="Прямоугольник 2084"/>
          <p:cNvSpPr/>
          <p:nvPr/>
        </p:nvSpPr>
        <p:spPr>
          <a:xfrm>
            <a:off x="829380" y="5445224"/>
            <a:ext cx="777506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ru-RU" sz="2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ru-RU" sz="2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Экологическая         тропа</a:t>
            </a:r>
            <a:endParaRPr lang="ru-RU" sz="2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Детский сад\Desktop\эко фото\IMG_1179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9987" y="2468263"/>
            <a:ext cx="1003466" cy="133784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Прямая со стрелкой 8"/>
          <p:cNvCxnSpPr/>
          <p:nvPr/>
        </p:nvCxnSpPr>
        <p:spPr>
          <a:xfrm flipH="1">
            <a:off x="596116" y="1441523"/>
            <a:ext cx="490952" cy="51730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Прямая со стрелкой 26"/>
          <p:cNvCxnSpPr>
            <a:stCxn id="22" idx="3"/>
            <a:endCxn id="23" idx="7"/>
          </p:cNvCxnSpPr>
          <p:nvPr/>
        </p:nvCxnSpPr>
        <p:spPr>
          <a:xfrm flipH="1">
            <a:off x="1025557" y="979106"/>
            <a:ext cx="472999" cy="45846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49" name="Прямая со стрелкой 2048"/>
          <p:cNvCxnSpPr>
            <a:stCxn id="23" idx="5"/>
            <a:endCxn id="13" idx="1"/>
          </p:cNvCxnSpPr>
          <p:nvPr/>
        </p:nvCxnSpPr>
        <p:spPr>
          <a:xfrm>
            <a:off x="1025557" y="1748402"/>
            <a:ext cx="390446" cy="7802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50" name="Овал 2049"/>
          <p:cNvSpPr/>
          <p:nvPr/>
        </p:nvSpPr>
        <p:spPr>
          <a:xfrm>
            <a:off x="796429" y="5085183"/>
            <a:ext cx="702127" cy="360041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 smtClean="0">
                <a:solidFill>
                  <a:schemeClr val="tx1"/>
                </a:solidFill>
              </a:rPr>
              <a:t>13</a:t>
            </a:r>
            <a:endParaRPr lang="ru-RU" dirty="0">
              <a:solidFill>
                <a:schemeClr val="tx1"/>
              </a:solidFill>
            </a:endParaRPr>
          </a:p>
        </p:txBody>
      </p:sp>
      <p:cxnSp>
        <p:nvCxnSpPr>
          <p:cNvPr id="2065" name="Прямая со стрелкой 2064"/>
          <p:cNvCxnSpPr/>
          <p:nvPr/>
        </p:nvCxnSpPr>
        <p:spPr>
          <a:xfrm flipH="1">
            <a:off x="1382886" y="2887761"/>
            <a:ext cx="153947" cy="220947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9112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763688" y="188641"/>
            <a:ext cx="6264696" cy="9750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1691680" y="332656"/>
            <a:ext cx="640871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Экологическая  тропа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70668">
            <a:off x="5953528" y="123228"/>
            <a:ext cx="2853890" cy="3799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62632">
            <a:off x="485964" y="3170847"/>
            <a:ext cx="3041351" cy="4053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37388">
            <a:off x="5876640" y="3225431"/>
            <a:ext cx="3007666" cy="4004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694" y="2348880"/>
            <a:ext cx="4375175" cy="3149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6400"/>
            <a:ext cx="3201615" cy="3592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4094" y="2501280"/>
            <a:ext cx="4375175" cy="3149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6494" y="2653680"/>
            <a:ext cx="4375175" cy="3149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2489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321" y="4869160"/>
            <a:ext cx="2375678" cy="1988840"/>
          </a:xfrm>
          <a:prstGeom prst="rect">
            <a:avLst/>
          </a:prstGeom>
        </p:spPr>
      </p:pic>
      <p:sp>
        <p:nvSpPr>
          <p:cNvPr id="4" name="Овал 3"/>
          <p:cNvSpPr/>
          <p:nvPr/>
        </p:nvSpPr>
        <p:spPr>
          <a:xfrm>
            <a:off x="1043392" y="260648"/>
            <a:ext cx="691276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1475656" y="692697"/>
            <a:ext cx="6192688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Формы работы 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Овал 5"/>
          <p:cNvSpPr/>
          <p:nvPr/>
        </p:nvSpPr>
        <p:spPr>
          <a:xfrm>
            <a:off x="539552" y="1772816"/>
            <a:ext cx="3312368" cy="9721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Овал 6"/>
          <p:cNvSpPr/>
          <p:nvPr/>
        </p:nvSpPr>
        <p:spPr>
          <a:xfrm>
            <a:off x="4067944" y="1772816"/>
            <a:ext cx="3456384" cy="9721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Стрелка вниз 7"/>
          <p:cNvSpPr/>
          <p:nvPr/>
        </p:nvSpPr>
        <p:spPr>
          <a:xfrm>
            <a:off x="827584" y="2744924"/>
            <a:ext cx="2808312" cy="411307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ru-RU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Организованная образовательная деятельность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ru-RU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Экскурсии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ru-RU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Экспериментирования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ru-RU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Беседы</a:t>
            </a:r>
            <a:endParaRPr lang="ru-RU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899592" y="1916832"/>
            <a:ext cx="2448273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ООД</a:t>
            </a:r>
            <a:endParaRPr lang="ru-RU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Прямоугольник 9"/>
          <p:cNvSpPr/>
          <p:nvPr/>
        </p:nvSpPr>
        <p:spPr>
          <a:xfrm>
            <a:off x="4572000" y="1916832"/>
            <a:ext cx="259228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Совместная деятельность</a:t>
            </a:r>
            <a:endParaRPr lang="ru-RU" sz="2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Стрелка вниз 10"/>
          <p:cNvSpPr/>
          <p:nvPr/>
        </p:nvSpPr>
        <p:spPr>
          <a:xfrm>
            <a:off x="4355976" y="2744924"/>
            <a:ext cx="2808312" cy="411307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ru-RU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Прогулки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ru-RU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Игры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ru-RU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Труд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ru-RU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Выставки и конкурсы</a:t>
            </a:r>
            <a:endParaRPr lang="ru-RU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0989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763688" y="188641"/>
            <a:ext cx="6264696" cy="9750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1691680" y="332656"/>
            <a:ext cx="640871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Организованная образовательная деятельность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4260" y="1225778"/>
            <a:ext cx="3491880" cy="261891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8499" y="1739138"/>
            <a:ext cx="3801166" cy="317662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908720"/>
            <a:ext cx="4299968" cy="241873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9082" y="4217936"/>
            <a:ext cx="4648938" cy="261502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3933056"/>
            <a:ext cx="4017749" cy="301331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71214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763688" y="188641"/>
            <a:ext cx="6264696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2123728" y="332656"/>
            <a:ext cx="5256584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экскурсии</a:t>
            </a:r>
            <a:endParaRPr lang="ru-RU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34534">
            <a:off x="5724518" y="1062435"/>
            <a:ext cx="2268252" cy="30243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027196">
            <a:off x="1052090" y="1271876"/>
            <a:ext cx="2143278" cy="285770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539969">
            <a:off x="5791060" y="3707212"/>
            <a:ext cx="2208864" cy="29451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9960" y="4745262"/>
            <a:ext cx="2959399" cy="22195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7432" y="2780928"/>
            <a:ext cx="2991927" cy="224394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81881">
            <a:off x="755576" y="3717032"/>
            <a:ext cx="2355726" cy="314096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2" name="Picture 2" descr="D:\А С МОИХ ДОКУМЕНТОВ\фото\фото 2012- 2013 у.г\День защиты детей\IMG_0597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9051" y="917431"/>
            <a:ext cx="3024336" cy="226843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5068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321" y="4869160"/>
            <a:ext cx="2375678" cy="1988840"/>
          </a:xfrm>
          <a:prstGeom prst="rect">
            <a:avLst/>
          </a:prstGeom>
        </p:spPr>
      </p:pic>
      <p:sp>
        <p:nvSpPr>
          <p:cNvPr id="3" name="Скругленный прямоугольник 2"/>
          <p:cNvSpPr/>
          <p:nvPr/>
        </p:nvSpPr>
        <p:spPr>
          <a:xfrm>
            <a:off x="1763688" y="188641"/>
            <a:ext cx="6264696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2123728" y="332656"/>
            <a:ext cx="525658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экспериментирование</a:t>
            </a:r>
            <a:endParaRPr lang="ru-RU" sz="2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221088"/>
            <a:ext cx="3995936" cy="29969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437" y="864728"/>
            <a:ext cx="3563888" cy="267291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556792"/>
            <a:ext cx="2929774" cy="440293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6024" y="1052737"/>
            <a:ext cx="3527975" cy="264598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6" name="Picture 2" descr="D:\А С МОИХ ДОКУМЕНТОВ\2012-2013 учебный год планы по группам\районные мероприятия\ПАПКА ЗЕМФИРЫ\ОГОРОД\DSC0313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4280" y="4005064"/>
            <a:ext cx="3995936" cy="299695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3701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6116" y="-138544"/>
            <a:ext cx="2375678" cy="1988840"/>
          </a:xfrm>
          <a:prstGeom prst="rect">
            <a:avLst/>
          </a:prstGeom>
        </p:spPr>
      </p:pic>
      <p:sp>
        <p:nvSpPr>
          <p:cNvPr id="3" name="Скругленный прямоугольник 2"/>
          <p:cNvSpPr/>
          <p:nvPr/>
        </p:nvSpPr>
        <p:spPr>
          <a:xfrm>
            <a:off x="1763688" y="188641"/>
            <a:ext cx="6264696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2123728" y="332656"/>
            <a:ext cx="525658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беседы</a:t>
            </a:r>
            <a:endParaRPr lang="ru-RU" sz="2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Детский сад\Desktop\эко фото\DSC_788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855876"/>
            <a:ext cx="3824260" cy="254435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Детский сад\Desktop\эко фото\IMG_042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187712"/>
            <a:ext cx="3440798" cy="258033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Детский сад\Desktop\эко фото\PDVD_023.BMP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0487" y="4365104"/>
            <a:ext cx="3655650" cy="268626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Детский сад\Desktop\эко фото\SAM_156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862" y="3645024"/>
            <a:ext cx="4108937" cy="273929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Детский сад\Desktop\эко фото\виктория Сагитовна 064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2636912"/>
            <a:ext cx="3674757" cy="275606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8575" y="2101850"/>
            <a:ext cx="4005263" cy="2657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352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1658"/>
            <a:ext cx="1798117" cy="1505325"/>
          </a:xfrm>
          <a:prstGeom prst="rect">
            <a:avLst/>
          </a:prstGeom>
        </p:spPr>
      </p:pic>
      <p:sp>
        <p:nvSpPr>
          <p:cNvPr id="3" name="Скругленный прямоугольник 2"/>
          <p:cNvSpPr/>
          <p:nvPr/>
        </p:nvSpPr>
        <p:spPr>
          <a:xfrm>
            <a:off x="1763688" y="188641"/>
            <a:ext cx="6264696" cy="9750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1691680" y="332656"/>
            <a:ext cx="640871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прогулка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446" y="4725144"/>
            <a:ext cx="3105696" cy="232927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933056"/>
            <a:ext cx="3347864" cy="251089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6199" y="1412776"/>
            <a:ext cx="3419872" cy="25649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0572" y="1419250"/>
            <a:ext cx="2571750" cy="3429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49" y="3728557"/>
            <a:ext cx="3419872" cy="25649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98031"/>
            <a:ext cx="3168352" cy="23762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9951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763688" y="188641"/>
            <a:ext cx="6264696" cy="9750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1691680" y="332656"/>
            <a:ext cx="640871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игры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969569"/>
            <a:ext cx="3995936" cy="29969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794321"/>
            <a:ext cx="4355976" cy="29039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78" y="4194043"/>
            <a:ext cx="3995936" cy="266395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094328"/>
            <a:ext cx="3816424" cy="28623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636912"/>
            <a:ext cx="4224468" cy="23762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424" y="946721"/>
            <a:ext cx="4355976" cy="29039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2824" y="1099121"/>
            <a:ext cx="4355976" cy="29039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5224" y="1251521"/>
            <a:ext cx="4355976" cy="29039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37828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549063"/>
            <a:ext cx="2375678" cy="1988840"/>
          </a:xfrm>
          <a:prstGeom prst="rect">
            <a:avLst/>
          </a:prstGeom>
        </p:spPr>
      </p:pic>
      <p:sp>
        <p:nvSpPr>
          <p:cNvPr id="3" name="Скругленный прямоугольник 2"/>
          <p:cNvSpPr/>
          <p:nvPr/>
        </p:nvSpPr>
        <p:spPr>
          <a:xfrm>
            <a:off x="1763688" y="188641"/>
            <a:ext cx="6264696" cy="9750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1691680" y="332656"/>
            <a:ext cx="640871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труд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699" y="563488"/>
            <a:ext cx="3791002" cy="252258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750578"/>
            <a:ext cx="3648404" cy="27363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4570" y="563488"/>
            <a:ext cx="3665651" cy="27492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874" y="2606562"/>
            <a:ext cx="3840427" cy="28803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70190"/>
            <a:ext cx="4425950" cy="3322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3100" y="4221088"/>
            <a:ext cx="3742880" cy="2807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4508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763688" y="188641"/>
            <a:ext cx="6264696" cy="9750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1691680" y="332656"/>
            <a:ext cx="640871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Выставки и конкурсы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31" y="741016"/>
            <a:ext cx="4379979" cy="32849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4077072"/>
            <a:ext cx="4283968" cy="285597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7810" y="3926331"/>
            <a:ext cx="4736190" cy="315746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314962"/>
            <a:ext cx="3611893" cy="27089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794321"/>
            <a:ext cx="3899926" cy="29249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51484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ussr1\Desktop\районный семинар 2016 ФИЗРА\семинар апрель 17\экология фото\WhatsApp Image 2017-06-15 at 14.23.42(5).jpe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1605"/>
            <a:ext cx="3672408" cy="2754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7556" y="171605"/>
            <a:ext cx="3672408" cy="2754306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86" y="3680266"/>
            <a:ext cx="3985458" cy="2989094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699792"/>
            <a:ext cx="3959424" cy="2969568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>
            <a:off x="751087" y="2967335"/>
            <a:ext cx="764183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ru-RU" sz="4000" b="1" cap="none" spc="0" dirty="0" smtClean="0">
                <a:ln/>
                <a:solidFill>
                  <a:srgbClr val="FF0000"/>
                </a:solidFill>
                <a:effectLst/>
              </a:rPr>
              <a:t>Дефиле «Времена года»</a:t>
            </a:r>
            <a:endParaRPr lang="ru-RU" sz="4000" b="1" cap="none" spc="0" dirty="0">
              <a:ln/>
              <a:solidFill>
                <a:srgbClr val="FF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12286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1444394" y="2967335"/>
            <a:ext cx="625523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ru-RU" sz="3200" b="1" cap="none" spc="0" dirty="0" smtClean="0">
                <a:ln/>
                <a:solidFill>
                  <a:srgbClr val="FF0000"/>
                </a:solidFill>
                <a:effectLst/>
              </a:rPr>
              <a:t>Конкурс «ПАРАД ШЛЯП»</a:t>
            </a:r>
            <a:endParaRPr lang="ru-RU" sz="3200" b="1" cap="none" spc="0" dirty="0">
              <a:ln/>
              <a:solidFill>
                <a:srgbClr val="FF0000"/>
              </a:solidFill>
              <a:effectLst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591363" y="833864"/>
            <a:ext cx="2778697" cy="1563017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75612" y="807852"/>
            <a:ext cx="2816312" cy="1584176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780074" y="4121090"/>
            <a:ext cx="3163844" cy="1779662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754330" y="736365"/>
            <a:ext cx="2907815" cy="1635646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45847" y="4395375"/>
            <a:ext cx="3163844" cy="1779662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964241" y="4351998"/>
            <a:ext cx="3150611" cy="1772218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719775" y="644313"/>
            <a:ext cx="2945432" cy="1656806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757410" y="4097245"/>
            <a:ext cx="3054835" cy="1718345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505614" y="432817"/>
            <a:ext cx="3230206" cy="1816991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5218931"/>
            <a:ext cx="2779801" cy="1563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130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80249" y="2967335"/>
            <a:ext cx="8983549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ru-RU" sz="3200" b="1" cap="none" spc="0" dirty="0" smtClean="0">
                <a:ln/>
                <a:solidFill>
                  <a:srgbClr val="FF0000"/>
                </a:solidFill>
                <a:effectLst/>
              </a:rPr>
              <a:t>Конкурс </a:t>
            </a:r>
          </a:p>
          <a:p>
            <a:pPr algn="ctr"/>
            <a:r>
              <a:rPr lang="ru-RU" sz="3200" b="1" cap="none" spc="0" dirty="0" smtClean="0">
                <a:ln/>
                <a:solidFill>
                  <a:srgbClr val="FF0000"/>
                </a:solidFill>
                <a:effectLst/>
              </a:rPr>
              <a:t>«Малая скульптура своими руками»</a:t>
            </a:r>
            <a:endParaRPr lang="ru-RU" sz="3200" b="1" cap="none" spc="0" dirty="0">
              <a:ln/>
              <a:solidFill>
                <a:srgbClr val="FF0000"/>
              </a:solidFill>
              <a:effectLst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293096"/>
            <a:ext cx="2866493" cy="2057440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8599" y="4293096"/>
            <a:ext cx="3551730" cy="1997991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2713" y="404664"/>
            <a:ext cx="3968441" cy="2232248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60648"/>
            <a:ext cx="2139702" cy="2852936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203448"/>
            <a:ext cx="2225501" cy="2967335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4239960"/>
            <a:ext cx="2029766" cy="216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863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734260" y="2967335"/>
            <a:ext cx="76754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ru-RU" sz="4000" b="1" cap="none" spc="0" dirty="0" smtClean="0">
                <a:ln/>
                <a:solidFill>
                  <a:srgbClr val="FF0000"/>
                </a:solidFill>
                <a:effectLst/>
              </a:rPr>
              <a:t>Конкурс «Парад невест»</a:t>
            </a:r>
            <a:endParaRPr lang="ru-RU" sz="4000" b="1" cap="none" spc="0" dirty="0">
              <a:ln/>
              <a:solidFill>
                <a:srgbClr val="FF0000"/>
              </a:solidFill>
              <a:effectLst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030321"/>
            <a:ext cx="3648406" cy="2736304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75221"/>
            <a:ext cx="2013603" cy="3024322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0648"/>
            <a:ext cx="4281599" cy="2850703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6879" y="332656"/>
            <a:ext cx="4173449" cy="2778695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1" y="3832921"/>
            <a:ext cx="2149966" cy="2866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059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768737" y="2967335"/>
            <a:ext cx="7606571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endParaRPr lang="ru-RU" sz="3200" b="1" cap="none" spc="0" dirty="0" smtClean="0">
              <a:ln/>
              <a:solidFill>
                <a:srgbClr val="FF0000"/>
              </a:solidFill>
              <a:effectLst/>
            </a:endParaRPr>
          </a:p>
          <a:p>
            <a:pPr algn="ctr"/>
            <a:r>
              <a:rPr lang="ru-RU" sz="3200" b="1" cap="none" spc="0" dirty="0" smtClean="0">
                <a:ln/>
                <a:solidFill>
                  <a:srgbClr val="FF0000"/>
                </a:solidFill>
                <a:effectLst/>
              </a:rPr>
              <a:t>Конкурс «Экология от кутюр »</a:t>
            </a:r>
            <a:endParaRPr lang="ru-RU" sz="3200" b="1" cap="none" spc="0" dirty="0">
              <a:ln/>
              <a:solidFill>
                <a:srgbClr val="FF0000"/>
              </a:solidFill>
              <a:effectLst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4211040"/>
            <a:ext cx="1599034" cy="2699589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50" y="512310"/>
            <a:ext cx="2176218" cy="2653030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7" y="165426"/>
            <a:ext cx="2225501" cy="2967335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6261" y="4259844"/>
            <a:ext cx="3328962" cy="2496722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50" y="4259844"/>
            <a:ext cx="3370031" cy="2527523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2321" y="500615"/>
            <a:ext cx="3509528" cy="2632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840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319902" y="2967335"/>
            <a:ext cx="850425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ru-RU" sz="3200" b="1" cap="none" spc="0" dirty="0" smtClean="0">
                <a:ln/>
                <a:solidFill>
                  <a:srgbClr val="FF0000"/>
                </a:solidFill>
                <a:effectLst/>
              </a:rPr>
              <a:t>Конкурс «Огородная хороводная»</a:t>
            </a:r>
            <a:endParaRPr lang="ru-RU" sz="3200" b="1" cap="none" spc="0" dirty="0">
              <a:ln/>
              <a:solidFill>
                <a:srgbClr val="FF0000"/>
              </a:solidFill>
              <a:effectLst/>
            </a:endParaRP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65959"/>
            <a:ext cx="4104456" cy="2543472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991074"/>
            <a:ext cx="3822568" cy="2866926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236" y="3991074"/>
            <a:ext cx="3822568" cy="2866926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6632" y="365959"/>
            <a:ext cx="3522864" cy="2642148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53539"/>
            <a:ext cx="4104456" cy="2543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53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с двумя вырезанными противолежащими углами 2"/>
          <p:cNvSpPr/>
          <p:nvPr/>
        </p:nvSpPr>
        <p:spPr>
          <a:xfrm>
            <a:off x="1151409" y="188640"/>
            <a:ext cx="7488832" cy="936104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Осенние дары</a:t>
            </a:r>
            <a:endParaRPr lang="ru-RU" sz="4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771" y="2276872"/>
            <a:ext cx="2867811" cy="215085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6305" y="-99392"/>
            <a:ext cx="2067694" cy="27569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9392"/>
            <a:ext cx="2031689" cy="270891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938744"/>
            <a:ext cx="2211710" cy="294894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947568"/>
            <a:ext cx="3796331" cy="28472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863" y="2371192"/>
            <a:ext cx="3233596" cy="242519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932660"/>
            <a:ext cx="2288281" cy="30510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4297" y="4360878"/>
            <a:ext cx="2139702" cy="28529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48" y="3938744"/>
            <a:ext cx="2283718" cy="304495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2321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2054" y="3789040"/>
            <a:ext cx="4091946" cy="306896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5526" y="0"/>
            <a:ext cx="4248474" cy="31863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717032"/>
            <a:ext cx="4187957" cy="314096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248473" cy="31863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412776"/>
            <a:ext cx="3024336" cy="40324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60393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321" y="4869160"/>
            <a:ext cx="2375678" cy="1988840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72183">
            <a:off x="-51410" y="33208"/>
            <a:ext cx="2885615" cy="384748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057152">
            <a:off x="5722278" y="425705"/>
            <a:ext cx="3960224" cy="297016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585097"/>
            <a:ext cx="4224468" cy="316835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-1513"/>
            <a:ext cx="3552956" cy="266471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Прямоугольник 7"/>
          <p:cNvSpPr/>
          <p:nvPr/>
        </p:nvSpPr>
        <p:spPr>
          <a:xfrm>
            <a:off x="0" y="5753448"/>
            <a:ext cx="7596336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ru-RU" sz="2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Активными участниками конкурсов являются родители</a:t>
            </a:r>
          </a:p>
          <a:p>
            <a:pPr algn="ctr"/>
            <a:endParaRPr lang="ru-RU" sz="2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43853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266402" y="1999704"/>
            <a:ext cx="4149080" cy="311478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557097"/>
            <a:ext cx="4307971" cy="323097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616714"/>
            <a:ext cx="4283968" cy="321297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0544" y="688722"/>
            <a:ext cx="4091946" cy="306896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3933056"/>
            <a:ext cx="4091947" cy="306896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Прямоугольник 6"/>
          <p:cNvSpPr/>
          <p:nvPr/>
        </p:nvSpPr>
        <p:spPr>
          <a:xfrm>
            <a:off x="1187624" y="166329"/>
            <a:ext cx="6478785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Поделки из картошки</a:t>
            </a:r>
            <a:endParaRPr lang="ru-RU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668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0" y="116632"/>
            <a:ext cx="8964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3600" b="1" cap="all" dirty="0" smtClean="0">
                <a:ln w="9000" cmpd="sng">
                  <a:solidFill>
                    <a:srgbClr val="F47E5A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F47E5A">
                        <a:shade val="20000"/>
                        <a:satMod val="245000"/>
                      </a:srgbClr>
                    </a:gs>
                    <a:gs pos="43000">
                      <a:srgbClr val="F47E5A">
                        <a:satMod val="255000"/>
                      </a:srgbClr>
                    </a:gs>
                    <a:gs pos="48000">
                      <a:srgbClr val="F47E5A">
                        <a:shade val="85000"/>
                        <a:satMod val="255000"/>
                      </a:srgbClr>
                    </a:gs>
                    <a:gs pos="100000">
                      <a:srgbClr val="F47E5A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Проект «Ёлочная фантазия»</a:t>
            </a:r>
            <a:endParaRPr lang="ru-RU" sz="3600" b="1" cap="all" dirty="0">
              <a:ln w="9000" cmpd="sng">
                <a:solidFill>
                  <a:srgbClr val="F47E5A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F47E5A">
                      <a:shade val="20000"/>
                      <a:satMod val="245000"/>
                    </a:srgbClr>
                  </a:gs>
                  <a:gs pos="43000">
                    <a:srgbClr val="F47E5A">
                      <a:satMod val="255000"/>
                    </a:srgbClr>
                  </a:gs>
                  <a:gs pos="48000">
                    <a:srgbClr val="F47E5A">
                      <a:shade val="85000"/>
                      <a:satMod val="255000"/>
                    </a:srgbClr>
                  </a:gs>
                  <a:gs pos="100000">
                    <a:srgbClr val="F47E5A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437112"/>
            <a:ext cx="4864916" cy="273876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9756" y="632929"/>
            <a:ext cx="4304159" cy="322811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6207" y="577428"/>
            <a:ext cx="2607793" cy="347705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8556" y="2132856"/>
            <a:ext cx="3995936" cy="29969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22254">
            <a:off x="705927" y="3601308"/>
            <a:ext cx="2567401" cy="342320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238527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Овал 3"/>
          <p:cNvSpPr/>
          <p:nvPr/>
        </p:nvSpPr>
        <p:spPr>
          <a:xfrm>
            <a:off x="3313305" y="2381868"/>
            <a:ext cx="2626847" cy="205524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ru-RU" b="1" cap="all" dirty="0">
                <a:ln w="9000" cmpd="sng">
                  <a:solidFill>
                    <a:srgbClr val="F47E5A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F47E5A">
                        <a:shade val="20000"/>
                        <a:satMod val="245000"/>
                      </a:srgbClr>
                    </a:gs>
                    <a:gs pos="43000">
                      <a:srgbClr val="F47E5A">
                        <a:satMod val="255000"/>
                      </a:srgbClr>
                    </a:gs>
                    <a:gs pos="48000">
                      <a:srgbClr val="F47E5A">
                        <a:shade val="85000"/>
                        <a:satMod val="255000"/>
                      </a:srgbClr>
                    </a:gs>
                    <a:gs pos="100000">
                      <a:srgbClr val="F47E5A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Снежная  карусель</a:t>
            </a: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1270" y="2761477"/>
            <a:ext cx="3322730" cy="186903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799" y="260648"/>
            <a:ext cx="3286541" cy="184867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8112" y="1038899"/>
            <a:ext cx="3328369" cy="187220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068055"/>
            <a:ext cx="3289714" cy="18504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5069" y="4437112"/>
            <a:ext cx="3789940" cy="21318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570" y="4514858"/>
            <a:ext cx="3902478" cy="21951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57" y="2709436"/>
            <a:ext cx="3544178" cy="1993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5892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Овал 3"/>
          <p:cNvSpPr/>
          <p:nvPr/>
        </p:nvSpPr>
        <p:spPr>
          <a:xfrm>
            <a:off x="1555194" y="-54501"/>
            <a:ext cx="6264696" cy="153928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ru-RU" b="1" cap="all" dirty="0" smtClean="0">
                <a:ln w="9000" cmpd="sng">
                  <a:solidFill>
                    <a:srgbClr val="F47E5A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F47E5A">
                        <a:shade val="20000"/>
                        <a:satMod val="245000"/>
                      </a:srgbClr>
                    </a:gs>
                    <a:gs pos="43000">
                      <a:srgbClr val="F47E5A">
                        <a:satMod val="255000"/>
                      </a:srgbClr>
                    </a:gs>
                    <a:gs pos="48000">
                      <a:srgbClr val="F47E5A">
                        <a:shade val="85000"/>
                        <a:satMod val="255000"/>
                      </a:srgbClr>
                    </a:gs>
                    <a:gs pos="100000">
                      <a:srgbClr val="F47E5A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Конкурс экологических плакатов </a:t>
            </a:r>
          </a:p>
          <a:p>
            <a:pPr lvl="0" algn="ctr"/>
            <a:r>
              <a:rPr lang="ru-RU" b="1" cap="all" dirty="0" smtClean="0">
                <a:ln w="9000" cmpd="sng">
                  <a:solidFill>
                    <a:srgbClr val="F47E5A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F47E5A">
                        <a:shade val="20000"/>
                        <a:satMod val="245000"/>
                      </a:srgbClr>
                    </a:gs>
                    <a:gs pos="43000">
                      <a:srgbClr val="F47E5A">
                        <a:satMod val="255000"/>
                      </a:srgbClr>
                    </a:gs>
                    <a:gs pos="48000">
                      <a:srgbClr val="F47E5A">
                        <a:shade val="85000"/>
                        <a:satMod val="255000"/>
                      </a:srgbClr>
                    </a:gs>
                    <a:gs pos="100000">
                      <a:srgbClr val="F47E5A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«Родной дом нам беречь»</a:t>
            </a:r>
            <a:endParaRPr lang="ru-RU" b="1" cap="all" dirty="0">
              <a:ln w="9000" cmpd="sng">
                <a:solidFill>
                  <a:srgbClr val="F47E5A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F47E5A">
                      <a:shade val="20000"/>
                      <a:satMod val="245000"/>
                    </a:srgbClr>
                  </a:gs>
                  <a:gs pos="43000">
                    <a:srgbClr val="F47E5A">
                      <a:satMod val="255000"/>
                    </a:srgbClr>
                  </a:gs>
                  <a:gs pos="48000">
                    <a:srgbClr val="F47E5A">
                      <a:shade val="85000"/>
                      <a:satMod val="255000"/>
                    </a:srgbClr>
                  </a:gs>
                  <a:gs pos="100000">
                    <a:srgbClr val="F47E5A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661138"/>
            <a:ext cx="4315972" cy="2427734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761022" y="1881162"/>
            <a:ext cx="3533664" cy="1987686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280059" y="2065865"/>
            <a:ext cx="3263911" cy="1835950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31690" y="4534091"/>
            <a:ext cx="4187957" cy="2355726"/>
          </a:xfrm>
          <a:prstGeom prst="rect">
            <a:avLst/>
          </a:prstGeom>
        </p:spPr>
      </p:pic>
      <p:pic>
        <p:nvPicPr>
          <p:cNvPr id="20" name="Рисунок 1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915833" y="4551834"/>
            <a:ext cx="4156415" cy="233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710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Рисунок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08988">
            <a:off x="-245266" y="4025218"/>
            <a:ext cx="3851920" cy="28889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08391">
            <a:off x="5510060" y="4091501"/>
            <a:ext cx="3707904" cy="278092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258" y="-41298"/>
            <a:ext cx="3702157" cy="27766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93713">
            <a:off x="-119506" y="1385169"/>
            <a:ext cx="3600400" cy="27003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Прямоугольник 16"/>
          <p:cNvSpPr/>
          <p:nvPr/>
        </p:nvSpPr>
        <p:spPr>
          <a:xfrm>
            <a:off x="251520" y="260648"/>
            <a:ext cx="232538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b="1" cap="all" dirty="0">
                <a:ln w="9000" cmpd="sng">
                  <a:solidFill>
                    <a:srgbClr val="F47E5A">
                      <a:shade val="50000"/>
                      <a:satMod val="120000"/>
                    </a:srgb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Тематические выставки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1922" y="2580831"/>
            <a:ext cx="3024187" cy="402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24816">
            <a:off x="5442832" y="1250468"/>
            <a:ext cx="3842361" cy="256157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08844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Скругленный прямоугольник 1"/>
          <p:cNvSpPr/>
          <p:nvPr/>
        </p:nvSpPr>
        <p:spPr>
          <a:xfrm>
            <a:off x="539552" y="188640"/>
            <a:ext cx="8280920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" name="Прямоугольник 2"/>
          <p:cNvSpPr/>
          <p:nvPr/>
        </p:nvSpPr>
        <p:spPr>
          <a:xfrm>
            <a:off x="683568" y="260649"/>
            <a:ext cx="8064896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Экологическая акция «Посади дерево»</a:t>
            </a:r>
          </a:p>
          <a:p>
            <a:pPr algn="ctr"/>
            <a:r>
              <a:rPr lang="ru-RU" sz="1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В рамках республиканской акции «Зеленая школа»</a:t>
            </a:r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6648" y="2203230"/>
            <a:ext cx="2486727" cy="33156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449824"/>
            <a:ext cx="3419871" cy="256490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7538" y="3933056"/>
            <a:ext cx="3722974" cy="29249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87471"/>
            <a:ext cx="3706738" cy="290256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261" y="4149080"/>
            <a:ext cx="4176464" cy="288661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1691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Скругленный прямоугольник 1"/>
          <p:cNvSpPr/>
          <p:nvPr/>
        </p:nvSpPr>
        <p:spPr>
          <a:xfrm>
            <a:off x="539552" y="188640"/>
            <a:ext cx="828092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" name="Прямоугольник 2"/>
          <p:cNvSpPr/>
          <p:nvPr/>
        </p:nvSpPr>
        <p:spPr>
          <a:xfrm>
            <a:off x="683568" y="260649"/>
            <a:ext cx="8064896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Экологическая акция «Скворечник»</a:t>
            </a: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124744"/>
            <a:ext cx="4067944" cy="3050958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789040"/>
            <a:ext cx="3899925" cy="2924944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17972"/>
            <a:ext cx="2708920" cy="2708920"/>
          </a:xfrm>
          <a:prstGeom prst="rect">
            <a:avLst/>
          </a:prstGeom>
        </p:spPr>
      </p:pic>
      <p:pic>
        <p:nvPicPr>
          <p:cNvPr id="1029" name="Picture 5" descr="C:\Users\ussr1\Desktop\17973567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7332" y="4293096"/>
            <a:ext cx="1585023" cy="1436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ssr1\Desktop\17973567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653136"/>
            <a:ext cx="1585023" cy="1436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703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Скругленный прямоугольник 1"/>
          <p:cNvSpPr/>
          <p:nvPr/>
        </p:nvSpPr>
        <p:spPr>
          <a:xfrm>
            <a:off x="539552" y="188640"/>
            <a:ext cx="8280920" cy="90137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" name="Прямоугольник 2"/>
          <p:cNvSpPr/>
          <p:nvPr/>
        </p:nvSpPr>
        <p:spPr>
          <a:xfrm>
            <a:off x="683568" y="260649"/>
            <a:ext cx="8064896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Региональный этап Всероссийского конкурса «Зимний городок </a:t>
            </a:r>
            <a:r>
              <a:rPr lang="ru-RU" sz="2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Эколят</a:t>
            </a:r>
            <a:r>
              <a:rPr lang="ru-RU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»</a:t>
            </a:r>
            <a:endParaRPr lang="ru-RU" sz="2400" b="1" cap="all" spc="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91646"/>
            <a:ext cx="2239070" cy="29854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846" y="4356597"/>
            <a:ext cx="3270715" cy="24530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84" y="4149080"/>
            <a:ext cx="1948502" cy="25980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846" y="1097524"/>
            <a:ext cx="1933737" cy="28414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7369" y="1090014"/>
            <a:ext cx="2136690" cy="28489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3340437"/>
            <a:ext cx="2560434" cy="3449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633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с двумя вырезанными противолежащими углами 1"/>
          <p:cNvSpPr/>
          <p:nvPr/>
        </p:nvSpPr>
        <p:spPr>
          <a:xfrm>
            <a:off x="611560" y="548680"/>
            <a:ext cx="8208912" cy="864096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Прямоугольник 2"/>
          <p:cNvSpPr/>
          <p:nvPr/>
        </p:nvSpPr>
        <p:spPr>
          <a:xfrm>
            <a:off x="899592" y="692696"/>
            <a:ext cx="720080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Итоговые мероприятия</a:t>
            </a:r>
            <a:endParaRPr lang="ru-RU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0480" y="3799744"/>
            <a:ext cx="4499992" cy="337499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448" y="1124744"/>
            <a:ext cx="4176464" cy="31323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248652"/>
            <a:ext cx="4464496" cy="311645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4029740"/>
            <a:ext cx="3995936" cy="29969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5664" y="2824415"/>
            <a:ext cx="4187958" cy="235572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271685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899925" cy="29249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37866">
            <a:off x="6104970" y="2847594"/>
            <a:ext cx="3042338" cy="405645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2606">
            <a:off x="2548" y="2846673"/>
            <a:ext cx="3003798" cy="40050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-73132"/>
            <a:ext cx="4355976" cy="29039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2591" y="1378860"/>
            <a:ext cx="4356486" cy="290432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4861" y="3966170"/>
            <a:ext cx="4091947" cy="306896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15290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4018021"/>
            <a:ext cx="5112568" cy="28758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4700014" cy="264375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6" name="Picture 2" descr="D:\А С МОИХ ДОКУМЕНТОВ\фото\фото 2012- 2013 у.г\сотрудники\SAM_229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394" y="857250"/>
            <a:ext cx="4643717" cy="261209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D:\А С МОИХ ДОКУМЕНТОВ\фото\фото 2012- 2013 у.г\посадка деревьев с афганцами\IMG_042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8486" y="1988840"/>
            <a:ext cx="4351115" cy="326359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D:\А С МОИХ ДОКУМЕНТОВ\фото\фото 2012- 2013 у.г\посадка деревьев с афганцами\IMG_042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4221088"/>
            <a:ext cx="3960440" cy="297056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55576" y="116632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Экологические субботники</a:t>
            </a:r>
            <a:endParaRPr lang="ru-RU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982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763688" y="188641"/>
            <a:ext cx="6264696" cy="9750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1691680" y="332656"/>
            <a:ext cx="640871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Озеленение  территории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070582"/>
            <a:ext cx="3096344" cy="232225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5145" y="4729305"/>
            <a:ext cx="3203848" cy="240288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163653"/>
            <a:ext cx="3155634" cy="236672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2011521"/>
            <a:ext cx="2787774" cy="371703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512" y="2175447"/>
            <a:ext cx="2664296" cy="355239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7857" y="4888868"/>
            <a:ext cx="2939819" cy="22048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2715440"/>
            <a:ext cx="3735721" cy="280179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18721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691680" y="188641"/>
            <a:ext cx="6264696" cy="9750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1691680" y="332656"/>
            <a:ext cx="640871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уборка  территории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268760"/>
            <a:ext cx="3876521" cy="290739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186014" y="1588506"/>
            <a:ext cx="3217681" cy="241326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401960" y="1447884"/>
            <a:ext cx="3215679" cy="241176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132894"/>
            <a:ext cx="3654549" cy="274091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131840" y="4401749"/>
            <a:ext cx="2880320" cy="21602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4087" y="4176151"/>
            <a:ext cx="3596436" cy="269732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580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691680" y="188641"/>
            <a:ext cx="6264696" cy="9750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1691680" y="332656"/>
            <a:ext cx="640871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Дипломы и грамоты Экологических конкурсов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4964" y="1288924"/>
            <a:ext cx="3419872" cy="2564904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4007174"/>
            <a:ext cx="3453570" cy="2590177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652" y="4088324"/>
            <a:ext cx="3441380" cy="2581035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88924"/>
            <a:ext cx="3419872" cy="2564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902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691680" y="188641"/>
            <a:ext cx="6264696" cy="9750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1691680" y="332656"/>
            <a:ext cx="640871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Дипломы и грамоты Экологических конкурсов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49" y="1163654"/>
            <a:ext cx="2610035" cy="1957526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162447"/>
            <a:ext cx="2664296" cy="1998222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1156148"/>
            <a:ext cx="2681095" cy="2010821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68960"/>
            <a:ext cx="2627785" cy="1970839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2089" y="2996952"/>
            <a:ext cx="2647497" cy="1985623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4984" y="3068960"/>
            <a:ext cx="2664295" cy="1998221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213" y="4532204"/>
            <a:ext cx="2992740" cy="2244555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3" y="4562514"/>
            <a:ext cx="2952328" cy="2214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658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691680" y="188641"/>
            <a:ext cx="6264696" cy="9750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1691680" y="332656"/>
            <a:ext cx="640871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Дипломы и грамоты Экологических конкурсов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5411" y="4273717"/>
            <a:ext cx="2921152" cy="2066790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0820" y="4273717"/>
            <a:ext cx="2921152" cy="2066790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9806" y="4273717"/>
            <a:ext cx="2974682" cy="2104663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1972" y="1500339"/>
            <a:ext cx="2974591" cy="2104600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472" y="1484784"/>
            <a:ext cx="2929126" cy="2072432"/>
          </a:xfrm>
          <a:prstGeom prst="rect">
            <a:avLst/>
          </a:prstGeom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00338"/>
            <a:ext cx="2735070" cy="1935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358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691680" y="188641"/>
            <a:ext cx="6264696" cy="9750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1691680" y="332656"/>
            <a:ext cx="640871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Дипломы и грамоты Экологических конкурсов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64" y="1193033"/>
            <a:ext cx="2209560" cy="3024336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498" y="1556792"/>
            <a:ext cx="2367387" cy="3240360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9" y="2060848"/>
            <a:ext cx="2520280" cy="3449633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7577" y="3279000"/>
            <a:ext cx="2614795" cy="357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781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691680" y="188641"/>
            <a:ext cx="6264696" cy="9750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1691680" y="332656"/>
            <a:ext cx="640871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Дипломы и грамоты Экологических конкурсов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959462"/>
            <a:ext cx="1930591" cy="2730853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8779" y="1281775"/>
            <a:ext cx="1747882" cy="2472408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7370" y="1215483"/>
            <a:ext cx="1717578" cy="2429542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4764" y="3959462"/>
            <a:ext cx="1833422" cy="2593406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6730" y="1281775"/>
            <a:ext cx="1747882" cy="2472408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3959462"/>
            <a:ext cx="1862048" cy="2633898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18970"/>
            <a:ext cx="1862049" cy="2633898"/>
          </a:xfrm>
          <a:prstGeom prst="rect">
            <a:avLst/>
          </a:prstGeom>
        </p:spPr>
      </p:pic>
      <p:pic>
        <p:nvPicPr>
          <p:cNvPr id="16" name="Рисунок 1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8880" y="1281775"/>
            <a:ext cx="1747882" cy="2472408"/>
          </a:xfrm>
          <a:prstGeom prst="rect">
            <a:avLst/>
          </a:prstGeom>
        </p:spPr>
      </p:pic>
      <p:pic>
        <p:nvPicPr>
          <p:cNvPr id="18" name="Рисунок 1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768" y="1279310"/>
            <a:ext cx="1701402" cy="2406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561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691680" y="188641"/>
            <a:ext cx="6264696" cy="9750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1691680" y="332656"/>
            <a:ext cx="640871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Дипломы и грамоты Экологических конкурсов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28" y="1163653"/>
            <a:ext cx="1602991" cy="2265347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5988" y="1556792"/>
            <a:ext cx="1602991" cy="2265347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4727" y="1556792"/>
            <a:ext cx="1602992" cy="2265347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221" y="1182576"/>
            <a:ext cx="1601733" cy="2263568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9971" y="1175249"/>
            <a:ext cx="1594787" cy="2253752"/>
          </a:xfrm>
          <a:prstGeom prst="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933" y="4077072"/>
            <a:ext cx="1737708" cy="2455730"/>
          </a:xfrm>
          <a:prstGeom prst="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9439" y="4437112"/>
            <a:ext cx="1614560" cy="2281697"/>
          </a:xfrm>
          <a:prstGeom prst="rect">
            <a:avLst/>
          </a:prstGeom>
        </p:spPr>
      </p:pic>
      <p:pic>
        <p:nvPicPr>
          <p:cNvPr id="20" name="Рисунок 1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3954" y="1556792"/>
            <a:ext cx="1530045" cy="216226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4054354"/>
            <a:ext cx="1594068" cy="2252737"/>
          </a:xfrm>
          <a:prstGeom prst="rect">
            <a:avLst/>
          </a:prstGeom>
        </p:spPr>
      </p:pic>
      <p:pic>
        <p:nvPicPr>
          <p:cNvPr id="22" name="Рисунок 2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6389" y="4365104"/>
            <a:ext cx="1645811" cy="2325861"/>
          </a:xfrm>
          <a:prstGeom prst="rect">
            <a:avLst/>
          </a:prstGeom>
        </p:spPr>
      </p:pic>
      <p:pic>
        <p:nvPicPr>
          <p:cNvPr id="23" name="Рисунок 2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0782" y="4077072"/>
            <a:ext cx="1742623" cy="2462675"/>
          </a:xfrm>
          <a:prstGeom prst="rect">
            <a:avLst/>
          </a:prstGeom>
        </p:spPr>
      </p:pic>
      <p:pic>
        <p:nvPicPr>
          <p:cNvPr id="24" name="Рисунок 2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7228" y="4437112"/>
            <a:ext cx="1635801" cy="2311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617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691680" y="188641"/>
            <a:ext cx="6264696" cy="9750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1691680" y="332656"/>
            <a:ext cx="640871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Дипломы и грамоты Экологических конкурсов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8" y="1471808"/>
            <a:ext cx="1875796" cy="264469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06" y="4713501"/>
            <a:ext cx="2831810" cy="206890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3987" y="4753898"/>
            <a:ext cx="2860363" cy="208976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1181" y="4797151"/>
            <a:ext cx="2661032" cy="194413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36154"/>
            <a:ext cx="1944216" cy="266114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404862"/>
            <a:ext cx="1944216" cy="266114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6683" y="1300580"/>
            <a:ext cx="2063245" cy="282406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2194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кругленный прямоугольник 2"/>
          <p:cNvSpPr/>
          <p:nvPr/>
        </p:nvSpPr>
        <p:spPr>
          <a:xfrm>
            <a:off x="1691680" y="188641"/>
            <a:ext cx="6264696" cy="9750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Прямоугольник 3"/>
          <p:cNvSpPr/>
          <p:nvPr/>
        </p:nvSpPr>
        <p:spPr>
          <a:xfrm>
            <a:off x="1691680" y="332656"/>
            <a:ext cx="640871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Публикации на Экологические темы</a:t>
            </a:r>
            <a:endParaRPr lang="ru-RU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40768"/>
            <a:ext cx="2592288" cy="3565940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345043"/>
            <a:ext cx="2592288" cy="3567027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1" y="1345044"/>
            <a:ext cx="2625136" cy="3567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Прямоугольник 6"/>
          <p:cNvSpPr/>
          <p:nvPr/>
        </p:nvSpPr>
        <p:spPr>
          <a:xfrm>
            <a:off x="209720" y="4912070"/>
            <a:ext cx="8786614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ru-RU" dirty="0" smtClean="0"/>
              <a:t>-</a:t>
            </a:r>
            <a:r>
              <a:rPr lang="ru-RU" sz="1200" dirty="0" smtClean="0"/>
              <a:t> Статья</a:t>
            </a:r>
            <a:r>
              <a:rPr lang="ru-RU" sz="1200" dirty="0"/>
              <a:t> </a:t>
            </a:r>
            <a:r>
              <a:rPr lang="ru-RU" sz="1200" dirty="0" smtClean="0"/>
              <a:t>заведующего </a:t>
            </a:r>
            <a:r>
              <a:rPr lang="ru-RU" sz="1200" dirty="0" err="1" smtClean="0"/>
              <a:t>Диаровой</a:t>
            </a:r>
            <a:r>
              <a:rPr lang="ru-RU" sz="1200" dirty="0" smtClean="0"/>
              <a:t> </a:t>
            </a:r>
            <a:r>
              <a:rPr lang="ru-RU" sz="1200" dirty="0"/>
              <a:t>Н.Т.</a:t>
            </a:r>
            <a:r>
              <a:rPr lang="ru-RU" sz="1200" dirty="0" smtClean="0"/>
              <a:t> </a:t>
            </a:r>
            <a:r>
              <a:rPr lang="ru-RU" sz="1200" dirty="0"/>
              <a:t>на </a:t>
            </a:r>
            <a:r>
              <a:rPr lang="ru-RU" sz="1200" dirty="0" smtClean="0"/>
              <a:t>тему</a:t>
            </a:r>
            <a:r>
              <a:rPr lang="ru-RU" sz="1200" dirty="0"/>
              <a:t> «Экологическое образование </a:t>
            </a:r>
            <a:r>
              <a:rPr lang="ru-RU" sz="1200" dirty="0" smtClean="0"/>
              <a:t>дошкольников в детском саду» </a:t>
            </a:r>
            <a:r>
              <a:rPr lang="ru-RU" sz="1200" dirty="0"/>
              <a:t>была опубликована  в  материалах  республиканской научно-практической конференции  «Экологическое образование школьников в свете требований ФГОС</a:t>
            </a:r>
            <a:r>
              <a:rPr lang="ru-RU" sz="1200" dirty="0" smtClean="0"/>
              <a:t>».</a:t>
            </a:r>
          </a:p>
          <a:p>
            <a:r>
              <a:rPr lang="ru-RU" sz="1200" dirty="0" smtClean="0"/>
              <a:t>-Статья </a:t>
            </a:r>
            <a:r>
              <a:rPr lang="ru-RU" sz="1200" dirty="0"/>
              <a:t>заведующего </a:t>
            </a:r>
            <a:r>
              <a:rPr lang="ru-RU" sz="1200" dirty="0" err="1"/>
              <a:t>Диаровой</a:t>
            </a:r>
            <a:r>
              <a:rPr lang="ru-RU" sz="1200" dirty="0"/>
              <a:t> Н.Т</a:t>
            </a:r>
            <a:r>
              <a:rPr lang="ru-RU" sz="1200" dirty="0" smtClean="0"/>
              <a:t>. старшего воспитателя  </a:t>
            </a:r>
            <a:r>
              <a:rPr lang="ru-RU" sz="1200" dirty="0" err="1" smtClean="0"/>
              <a:t>Шайбаковой</a:t>
            </a:r>
            <a:r>
              <a:rPr lang="ru-RU" sz="1200" dirty="0" smtClean="0"/>
              <a:t> Ф.Ф. </a:t>
            </a:r>
            <a:r>
              <a:rPr lang="ru-RU" sz="1200" dirty="0"/>
              <a:t>на тему </a:t>
            </a:r>
            <a:r>
              <a:rPr lang="ru-RU" sz="1200" dirty="0" smtClean="0"/>
              <a:t>«Воспитание любви к природе родного края-Башкортостана» </a:t>
            </a:r>
            <a:r>
              <a:rPr lang="ru-RU" sz="1200" dirty="0"/>
              <a:t>была опубликована  в  </a:t>
            </a:r>
            <a:r>
              <a:rPr lang="ru-RU" sz="1200" dirty="0" smtClean="0"/>
              <a:t>Журнале «</a:t>
            </a:r>
            <a:r>
              <a:rPr lang="ru-RU" sz="1200" smtClean="0"/>
              <a:t>Воспитатель дошкольного </a:t>
            </a:r>
            <a:r>
              <a:rPr lang="ru-RU" sz="1200" dirty="0" smtClean="0"/>
              <a:t>образовательного учреждения №1 2020г.</a:t>
            </a:r>
          </a:p>
          <a:p>
            <a:r>
              <a:rPr lang="ru-RU" sz="1200" dirty="0" smtClean="0"/>
              <a:t>В методическом пособии «Колыбель моя –земля </a:t>
            </a:r>
            <a:r>
              <a:rPr lang="ru-RU" sz="1200" dirty="0" err="1" smtClean="0"/>
              <a:t>Кармаскалинская</a:t>
            </a:r>
            <a:r>
              <a:rPr lang="ru-RU" sz="1200" dirty="0" smtClean="0"/>
              <a:t>» представлен практический материал к программе</a:t>
            </a:r>
            <a:r>
              <a:rPr lang="ru-RU" sz="1200" dirty="0"/>
              <a:t> «Колыбель моя –земля </a:t>
            </a:r>
            <a:r>
              <a:rPr lang="ru-RU" sz="1200" dirty="0" err="1"/>
              <a:t>Кармаскалинская</a:t>
            </a:r>
            <a:r>
              <a:rPr lang="ru-RU" sz="1200" dirty="0"/>
              <a:t>» </a:t>
            </a:r>
            <a:r>
              <a:rPr lang="ru-RU" sz="1200" dirty="0" smtClean="0"/>
              <a:t> разработанный коллективом педагогов МАДОУ детский сад №1с. Кармаскалы</a:t>
            </a:r>
            <a:endParaRPr lang="ru-RU" sz="1200" dirty="0"/>
          </a:p>
        </p:txBody>
      </p:sp>
    </p:spTree>
    <p:extLst>
      <p:ext uri="{BB962C8B-B14F-4D97-AF65-F5344CB8AC3E}">
        <p14:creationId xmlns:p14="http://schemas.microsoft.com/office/powerpoint/2010/main" val="436297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024844"/>
            <a:ext cx="4080453" cy="30603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930233">
            <a:off x="6510587" y="3264254"/>
            <a:ext cx="2249264" cy="299901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28319">
            <a:off x="4590609" y="4096909"/>
            <a:ext cx="2222932" cy="296390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06236">
            <a:off x="2416316" y="4149424"/>
            <a:ext cx="2259173" cy="30122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13376">
            <a:off x="631974" y="3171053"/>
            <a:ext cx="2423247" cy="323099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893947">
            <a:off x="713121" y="565777"/>
            <a:ext cx="2355726" cy="314096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2548">
            <a:off x="2630213" y="-230302"/>
            <a:ext cx="2160240" cy="28803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24077">
            <a:off x="4737207" y="-247739"/>
            <a:ext cx="2117693" cy="282359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58435">
            <a:off x="6310790" y="900975"/>
            <a:ext cx="2279673" cy="30395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Box 12"/>
          <p:cNvSpPr txBox="1"/>
          <p:nvPr/>
        </p:nvSpPr>
        <p:spPr>
          <a:xfrm>
            <a:off x="305556" y="116632"/>
            <a:ext cx="8370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Детский сад у нас хорош</a:t>
            </a:r>
            <a:endParaRPr lang="ru-RU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2184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320" y="3623941"/>
            <a:ext cx="3323861" cy="249289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581128"/>
            <a:ext cx="3600400" cy="243027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131497"/>
            <a:ext cx="3275856" cy="24568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602992"/>
            <a:ext cx="3456384" cy="25922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340768"/>
            <a:ext cx="3368889" cy="252666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4059" y="392548"/>
            <a:ext cx="3227850" cy="24208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9714" y="2103443"/>
            <a:ext cx="2222209" cy="29624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539552" y="116632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Лучше сада не найдешь</a:t>
            </a:r>
            <a:endParaRPr lang="ru-RU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8596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5000">
        <p14:pan dir="u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Воздушный поток">
  <a:themeElements>
    <a:clrScheme name="Воздушный поток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Воздушный поток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Воздушный поток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3105</TotalTime>
  <Words>1278</Words>
  <Application>Microsoft Office PowerPoint</Application>
  <PresentationFormat>Экран (4:3)</PresentationFormat>
  <Paragraphs>274</Paragraphs>
  <Slides>70</Slides>
  <Notes>8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70</vt:i4>
      </vt:variant>
    </vt:vector>
  </HeadingPairs>
  <TitlesOfParts>
    <vt:vector size="71" baseType="lpstr">
      <vt:lpstr>Воздушный поток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Детский сад</dc:creator>
  <cp:lastModifiedBy>ussr1</cp:lastModifiedBy>
  <cp:revision>164</cp:revision>
  <cp:lastPrinted>2013-11-29T09:37:18Z</cp:lastPrinted>
  <dcterms:created xsi:type="dcterms:W3CDTF">2013-09-18T09:25:56Z</dcterms:created>
  <dcterms:modified xsi:type="dcterms:W3CDTF">2022-03-01T08:41:58Z</dcterms:modified>
</cp:coreProperties>
</file>